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4" r:id="rId3"/>
    <p:sldId id="260" r:id="rId4"/>
    <p:sldId id="269" r:id="rId5"/>
    <p:sldId id="258" r:id="rId6"/>
    <p:sldId id="266" r:id="rId7"/>
    <p:sldId id="259" r:id="rId8"/>
    <p:sldId id="267" r:id="rId9"/>
    <p:sldId id="261" r:id="rId10"/>
    <p:sldId id="268" r:id="rId11"/>
  </p:sldIdLst>
  <p:sldSz cx="5376863" cy="7169150" type="B5ISO"/>
  <p:notesSz cx="5880100" cy="8547100"/>
  <p:defaultTextStyle>
    <a:defPPr>
      <a:defRPr lang="sr-Latn-RS"/>
    </a:defPPr>
    <a:lvl1pPr marL="0" algn="l" defTabSz="914289" rtl="0" eaLnBrk="1" latinLnBrk="0" hangingPunct="1">
      <a:defRPr sz="1800" kern="1200">
        <a:solidFill>
          <a:schemeClr val="tx1"/>
        </a:solidFill>
        <a:latin typeface="+mn-lt"/>
        <a:ea typeface="+mn-ea"/>
        <a:cs typeface="+mn-cs"/>
      </a:defRPr>
    </a:lvl1pPr>
    <a:lvl2pPr marL="457145"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8" algn="l" defTabSz="914289" rtl="0" eaLnBrk="1" latinLnBrk="0" hangingPunct="1">
      <a:defRPr sz="1800" kern="1200">
        <a:solidFill>
          <a:schemeClr val="tx1"/>
        </a:solidFill>
        <a:latin typeface="+mn-lt"/>
        <a:ea typeface="+mn-ea"/>
        <a:cs typeface="+mn-cs"/>
      </a:defRPr>
    </a:lvl5pPr>
    <a:lvl6pPr marL="2285722"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5" algn="l" defTabSz="9142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p15:clr>
            <a:srgbClr val="A4A3A4"/>
          </p15:clr>
        </p15:guide>
        <p15:guide id="2" pos="16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33"/>
    <a:srgbClr val="0033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5040" y="67"/>
      </p:cViewPr>
      <p:guideLst>
        <p:guide orient="horz" pos="2258"/>
        <p:guide pos="16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47938" cy="4270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330575" y="0"/>
            <a:ext cx="2547938" cy="427038"/>
          </a:xfrm>
          <a:prstGeom prst="rect">
            <a:avLst/>
          </a:prstGeom>
        </p:spPr>
        <p:txBody>
          <a:bodyPr vert="horz" lIns="91440" tIns="45720" rIns="91440" bIns="45720" rtlCol="0"/>
          <a:lstStyle>
            <a:lvl1pPr algn="r">
              <a:defRPr sz="1200"/>
            </a:lvl1pPr>
          </a:lstStyle>
          <a:p>
            <a:fld id="{97B530BF-1EF5-417A-982E-06B536FDEFC0}" type="datetimeFigureOut">
              <a:rPr lang="en-GB" smtClean="0"/>
              <a:t>10/09/2025</a:t>
            </a:fld>
            <a:endParaRPr lang="en-GB"/>
          </a:p>
        </p:txBody>
      </p:sp>
      <p:sp>
        <p:nvSpPr>
          <p:cNvPr id="4" name="Slide Image Placeholder 3"/>
          <p:cNvSpPr>
            <a:spLocks noGrp="1" noRot="1" noChangeAspect="1"/>
          </p:cNvSpPr>
          <p:nvPr>
            <p:ph type="sldImg" idx="2"/>
          </p:nvPr>
        </p:nvSpPr>
        <p:spPr>
          <a:xfrm>
            <a:off x="1738313" y="641350"/>
            <a:ext cx="2403475" cy="3205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587375" y="4059238"/>
            <a:ext cx="4705350" cy="38465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118475"/>
            <a:ext cx="2547938" cy="4270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330575" y="8118475"/>
            <a:ext cx="2547938" cy="427038"/>
          </a:xfrm>
          <a:prstGeom prst="rect">
            <a:avLst/>
          </a:prstGeom>
        </p:spPr>
        <p:txBody>
          <a:bodyPr vert="horz" lIns="91440" tIns="45720" rIns="91440" bIns="45720" rtlCol="0" anchor="b"/>
          <a:lstStyle>
            <a:lvl1pPr algn="r">
              <a:defRPr sz="1200"/>
            </a:lvl1pPr>
          </a:lstStyle>
          <a:p>
            <a:fld id="{F5797E00-4BAD-455F-81E9-96C13C970D06}" type="slidenum">
              <a:rPr lang="en-GB" smtClean="0"/>
              <a:t>‹#›</a:t>
            </a:fld>
            <a:endParaRPr lang="en-GB"/>
          </a:p>
        </p:txBody>
      </p:sp>
    </p:spTree>
    <p:extLst>
      <p:ext uri="{BB962C8B-B14F-4D97-AF65-F5344CB8AC3E}">
        <p14:creationId xmlns:p14="http://schemas.microsoft.com/office/powerpoint/2010/main" val="158727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797E00-4BAD-455F-81E9-96C13C970D06}" type="slidenum">
              <a:rPr lang="en-GB" smtClean="0"/>
              <a:t>4</a:t>
            </a:fld>
            <a:endParaRPr lang="en-GB"/>
          </a:p>
        </p:txBody>
      </p:sp>
    </p:spTree>
    <p:extLst>
      <p:ext uri="{BB962C8B-B14F-4D97-AF65-F5344CB8AC3E}">
        <p14:creationId xmlns:p14="http://schemas.microsoft.com/office/powerpoint/2010/main" val="49569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265" y="1433830"/>
            <a:ext cx="4615141" cy="2014664"/>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403265" y="3664232"/>
            <a:ext cx="3763804" cy="1832116"/>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00F79AB-7018-41C4-97D6-C1BB42FBB287}" type="slidenum">
              <a:rPr lang="sr-Latn-RS" smtClean="0"/>
              <a:t>‹#›</a:t>
            </a:fld>
            <a:endParaRPr lang="sr-Latn-RS"/>
          </a:p>
        </p:txBody>
      </p:sp>
      <p:cxnSp>
        <p:nvCxnSpPr>
          <p:cNvPr id="8" name="Straight Connector 7"/>
          <p:cNvCxnSpPr/>
          <p:nvPr/>
        </p:nvCxnSpPr>
        <p:spPr>
          <a:xfrm>
            <a:off x="403265" y="3552712"/>
            <a:ext cx="4615141" cy="16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98226" y="637258"/>
            <a:ext cx="1209794" cy="6133606"/>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268843" y="637258"/>
            <a:ext cx="3539768" cy="61336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4735" y="2469375"/>
            <a:ext cx="4570334" cy="2300102"/>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424735" y="4836787"/>
            <a:ext cx="4570334" cy="1568251"/>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A00F79AB-7018-41C4-97D6-C1BB42FBB287}" type="slidenum">
              <a:rPr lang="sr-Latn-RS" smtClean="0"/>
              <a:t>‹#›</a:t>
            </a:fld>
            <a:endParaRPr lang="sr-Latn-RS"/>
          </a:p>
        </p:txBody>
      </p:sp>
      <p:cxnSp>
        <p:nvCxnSpPr>
          <p:cNvPr id="7" name="Straight Connector 6"/>
          <p:cNvCxnSpPr/>
          <p:nvPr/>
        </p:nvCxnSpPr>
        <p:spPr>
          <a:xfrm>
            <a:off x="430149" y="4808110"/>
            <a:ext cx="4615141" cy="16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8843" y="1749273"/>
            <a:ext cx="2374781" cy="49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733239" y="1749273"/>
            <a:ext cx="2374781" cy="493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68843" y="1752459"/>
            <a:ext cx="2312051" cy="66878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8843" y="2549031"/>
            <a:ext cx="2312051" cy="41305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795969" y="1752459"/>
            <a:ext cx="2312051" cy="668788"/>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795969" y="2549031"/>
            <a:ext cx="2312051" cy="41305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A00F79AB-7018-41C4-97D6-C1BB42FBB287}" type="slidenum">
              <a:rPr lang="sr-Latn-RS" smtClean="0"/>
              <a:t>‹#›</a:t>
            </a:fld>
            <a:endParaRPr lang="sr-Latn-RS"/>
          </a:p>
        </p:txBody>
      </p:sp>
      <p:cxnSp>
        <p:nvCxnSpPr>
          <p:cNvPr id="11" name="Straight Connector 10"/>
          <p:cNvCxnSpPr/>
          <p:nvPr/>
        </p:nvCxnSpPr>
        <p:spPr>
          <a:xfrm rot="5400000">
            <a:off x="227257" y="4229565"/>
            <a:ext cx="4922816" cy="46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 y="828017"/>
            <a:ext cx="1258186" cy="131912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1747481" y="828017"/>
            <a:ext cx="3360539" cy="58309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8844" y="2227217"/>
            <a:ext cx="1258186" cy="4436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00F79AB-7018-41C4-97D6-C1BB42FBB287}" type="slidenum">
              <a:rPr lang="sr-Latn-RS" smtClean="0"/>
              <a:t>‹#›</a:t>
            </a:fld>
            <a:endParaRPr lang="sr-Latn-RS"/>
          </a:p>
        </p:txBody>
      </p:sp>
      <p:cxnSp>
        <p:nvCxnSpPr>
          <p:cNvPr id="9" name="Straight Connector 8"/>
          <p:cNvCxnSpPr/>
          <p:nvPr/>
        </p:nvCxnSpPr>
        <p:spPr>
          <a:xfrm rot="5400000">
            <a:off x="-1283224" y="3743004"/>
            <a:ext cx="5830909" cy="93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 y="828435"/>
            <a:ext cx="1259941" cy="132231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680922" y="876230"/>
            <a:ext cx="3471905" cy="5750014"/>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68843" y="2230402"/>
            <a:ext cx="1258186" cy="4435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63EA2-9875-4E6B-9DCC-FA7A84D9D437}" type="datetimeFigureOut">
              <a:rPr lang="sr-Latn-RS" smtClean="0"/>
              <a:t>10.9.2025.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A00F79AB-7018-41C4-97D6-C1BB42FBB287}" type="slidenum">
              <a:rPr lang="sr-Latn-RS" smtClean="0"/>
              <a:t>‹#›</a:t>
            </a:fld>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30803"/>
            <a:ext cx="5376863" cy="2389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68843" y="557601"/>
            <a:ext cx="4839177" cy="10355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8843" y="1672802"/>
            <a:ext cx="4839177" cy="5098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5376863" cy="382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268843" y="19118"/>
            <a:ext cx="1702673" cy="344119"/>
          </a:xfrm>
          <a:prstGeom prst="rect">
            <a:avLst/>
          </a:prstGeom>
        </p:spPr>
        <p:txBody>
          <a:bodyPr vert="horz" lIns="91440" tIns="45720" rIns="91440" bIns="45720" rtlCol="0" anchor="ctr"/>
          <a:lstStyle>
            <a:lvl1pPr algn="l">
              <a:defRPr sz="1200">
                <a:solidFill>
                  <a:srgbClr val="FFFFFF"/>
                </a:solidFill>
              </a:defRPr>
            </a:lvl1pPr>
          </a:lstStyle>
          <a:p>
            <a:fld id="{0FC63EA2-9875-4E6B-9DCC-FA7A84D9D437}" type="datetimeFigureOut">
              <a:rPr lang="sr-Latn-RS" smtClean="0"/>
              <a:t>10.9.2025.</a:t>
            </a:fld>
            <a:endParaRPr lang="sr-Latn-RS"/>
          </a:p>
        </p:txBody>
      </p:sp>
      <p:sp>
        <p:nvSpPr>
          <p:cNvPr id="5" name="Footer Placeholder 4"/>
          <p:cNvSpPr>
            <a:spLocks noGrp="1"/>
          </p:cNvSpPr>
          <p:nvPr>
            <p:ph type="ftr" sz="quarter" idx="3"/>
          </p:nvPr>
        </p:nvSpPr>
        <p:spPr>
          <a:xfrm>
            <a:off x="2016324" y="19118"/>
            <a:ext cx="2419588" cy="344119"/>
          </a:xfrm>
          <a:prstGeom prst="rect">
            <a:avLst/>
          </a:prstGeom>
        </p:spPr>
        <p:txBody>
          <a:bodyPr vert="horz" lIns="91440" tIns="45720" rIns="91440" bIns="45720" rtlCol="0" anchor="ctr"/>
          <a:lstStyle>
            <a:lvl1pPr algn="ctr">
              <a:defRPr sz="1200">
                <a:solidFill>
                  <a:srgbClr val="FFFFFF"/>
                </a:solidFill>
              </a:defRPr>
            </a:lvl1pPr>
          </a:lstStyle>
          <a:p>
            <a:endParaRPr lang="sr-Latn-RS"/>
          </a:p>
        </p:txBody>
      </p:sp>
      <p:sp>
        <p:nvSpPr>
          <p:cNvPr id="6" name="Slide Number Placeholder 5"/>
          <p:cNvSpPr>
            <a:spLocks noGrp="1"/>
          </p:cNvSpPr>
          <p:nvPr>
            <p:ph type="sldNum" sz="quarter" idx="4"/>
          </p:nvPr>
        </p:nvSpPr>
        <p:spPr>
          <a:xfrm>
            <a:off x="4480719" y="19118"/>
            <a:ext cx="627301" cy="344119"/>
          </a:xfrm>
          <a:prstGeom prst="rect">
            <a:avLst/>
          </a:prstGeom>
        </p:spPr>
        <p:txBody>
          <a:bodyPr vert="horz" lIns="91440" tIns="45720" rIns="91440" bIns="45720" rtlCol="0" anchor="ctr"/>
          <a:lstStyle>
            <a:lvl1pPr algn="l">
              <a:defRPr sz="1400" b="1">
                <a:solidFill>
                  <a:srgbClr val="FFFFFF"/>
                </a:solidFill>
              </a:defRPr>
            </a:lvl1pPr>
          </a:lstStyle>
          <a:p>
            <a:fld id="{A00F79AB-7018-41C4-97D6-C1BB42FBB287}" type="slidenum">
              <a:rPr lang="sr-Latn-RS" smtClean="0"/>
              <a:t>‹#›</a:t>
            </a:fld>
            <a:endParaRPr lang="sr-Latn-R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fus.rs/" TargetMode="External"/><Relationship Id="rId2" Type="http://schemas.openxmlformats.org/officeDocument/2006/relationships/hyperlink" Target="mailto:office@sfus.r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smarttravelpco4.rs/" TargetMode="External"/><Relationship Id="rId4" Type="http://schemas.openxmlformats.org/officeDocument/2006/relationships/hyperlink" Target="mailto:smarttravelpco4@smarttravelpco4.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seestant.ceon.rs/index.php/arhfar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seestant.ceon.rs/index.php/arhfar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seestant.ceon.rs/index.php/arhfar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8152" y="1424335"/>
            <a:ext cx="2520280" cy="4932375"/>
          </a:xfrm>
        </p:spPr>
        <p:txBody>
          <a:bodyPr>
            <a:normAutofit/>
          </a:bodyPr>
          <a:lstStyle/>
          <a:p>
            <a:pPr marL="0" indent="0" algn="r">
              <a:buNone/>
            </a:pPr>
            <a:r>
              <a:rPr lang="sr-Latn-RS" sz="1300" b="1" dirty="0">
                <a:solidFill>
                  <a:srgbClr val="000099"/>
                </a:solidFill>
                <a:latin typeface="Candara" panose="020E0502030303020204" pitchFamily="34" charset="0"/>
              </a:rPr>
              <a:t>ČETVRTI NAUČNI SIMPOZIJUM SAVEZA FARMACEUTSKIH UDRUŽENJA SRBIJE</a:t>
            </a:r>
          </a:p>
          <a:p>
            <a:pPr marL="0" lvl="0" indent="0" algn="r">
              <a:buClr>
                <a:srgbClr val="F07F09"/>
              </a:buClr>
              <a:buNone/>
            </a:pPr>
            <a:r>
              <a:rPr lang="sr-Latn-RS" sz="1100" dirty="0">
                <a:solidFill>
                  <a:srgbClr val="000099"/>
                </a:solidFill>
                <a:latin typeface="Candara" panose="020E0502030303020204" pitchFamily="34" charset="0"/>
              </a:rPr>
              <a:t>sa međunarodnim učešćem</a:t>
            </a:r>
          </a:p>
          <a:p>
            <a:pPr marL="0" indent="0" algn="r">
              <a:spcBef>
                <a:spcPts val="600"/>
              </a:spcBef>
              <a:buNone/>
            </a:pPr>
            <a:r>
              <a:rPr lang="en-GB" sz="1600" b="1" dirty="0" err="1">
                <a:solidFill>
                  <a:schemeClr val="bg2">
                    <a:lumMod val="50000"/>
                  </a:schemeClr>
                </a:solidFill>
                <a:latin typeface="Candara" panose="020E0502030303020204" pitchFamily="34" charset="0"/>
              </a:rPr>
              <a:t>Budućnost</a:t>
            </a:r>
            <a:r>
              <a:rPr lang="en-GB" sz="1600" b="1" dirty="0">
                <a:solidFill>
                  <a:schemeClr val="bg2">
                    <a:lumMod val="50000"/>
                  </a:schemeClr>
                </a:solidFill>
                <a:latin typeface="Candara" panose="020E0502030303020204" pitchFamily="34" charset="0"/>
              </a:rPr>
              <a:t> </a:t>
            </a:r>
            <a:endParaRPr lang="sr-Latn-RS" sz="1600" b="1" dirty="0">
              <a:solidFill>
                <a:schemeClr val="bg2">
                  <a:lumMod val="50000"/>
                </a:schemeClr>
              </a:solidFill>
              <a:latin typeface="Candara" panose="020E0502030303020204" pitchFamily="34" charset="0"/>
            </a:endParaRPr>
          </a:p>
          <a:p>
            <a:pPr marL="0" indent="0" algn="r">
              <a:spcBef>
                <a:spcPts val="0"/>
              </a:spcBef>
              <a:buNone/>
            </a:pPr>
            <a:r>
              <a:rPr lang="en-GB" sz="1600" b="1" dirty="0" err="1">
                <a:solidFill>
                  <a:schemeClr val="bg2">
                    <a:lumMod val="50000"/>
                  </a:schemeClr>
                </a:solidFill>
                <a:latin typeface="Candara" panose="020E0502030303020204" pitchFamily="34" charset="0"/>
              </a:rPr>
              <a:t>farmaceutskih</a:t>
            </a:r>
            <a:r>
              <a:rPr lang="en-GB" sz="1600" b="1" dirty="0">
                <a:solidFill>
                  <a:schemeClr val="bg2">
                    <a:lumMod val="50000"/>
                  </a:schemeClr>
                </a:solidFill>
                <a:latin typeface="Candara" panose="020E0502030303020204" pitchFamily="34" charset="0"/>
              </a:rPr>
              <a:t> </a:t>
            </a:r>
            <a:r>
              <a:rPr lang="en-GB" sz="1600" b="1" dirty="0" err="1">
                <a:solidFill>
                  <a:schemeClr val="bg2">
                    <a:lumMod val="50000"/>
                  </a:schemeClr>
                </a:solidFill>
                <a:latin typeface="Candara" panose="020E0502030303020204" pitchFamily="34" charset="0"/>
              </a:rPr>
              <a:t>nauka</a:t>
            </a:r>
            <a:r>
              <a:rPr lang="en-GB" sz="1600" b="1" dirty="0">
                <a:solidFill>
                  <a:schemeClr val="bg2">
                    <a:lumMod val="50000"/>
                  </a:schemeClr>
                </a:solidFill>
                <a:latin typeface="Candara" panose="020E0502030303020204" pitchFamily="34" charset="0"/>
              </a:rPr>
              <a:t>: </a:t>
            </a:r>
            <a:endParaRPr lang="sr-Latn-RS" sz="1600" b="1" dirty="0">
              <a:solidFill>
                <a:schemeClr val="bg2">
                  <a:lumMod val="50000"/>
                </a:schemeClr>
              </a:solidFill>
              <a:latin typeface="Candara" panose="020E0502030303020204" pitchFamily="34" charset="0"/>
            </a:endParaRPr>
          </a:p>
          <a:p>
            <a:pPr marL="0" indent="0" algn="r">
              <a:spcBef>
                <a:spcPts val="0"/>
              </a:spcBef>
              <a:buNone/>
            </a:pPr>
            <a:r>
              <a:rPr lang="sr-Latn-RS" sz="1600" b="1" dirty="0">
                <a:solidFill>
                  <a:schemeClr val="bg2">
                    <a:lumMod val="50000"/>
                  </a:schemeClr>
                </a:solidFill>
                <a:latin typeface="Candara" panose="020E0502030303020204" pitchFamily="34" charset="0"/>
              </a:rPr>
              <a:t>Kreativni ljudi</a:t>
            </a:r>
            <a:r>
              <a:rPr lang="en-US" sz="1600" b="1" dirty="0">
                <a:solidFill>
                  <a:schemeClr val="bg2">
                    <a:lumMod val="50000"/>
                  </a:schemeClr>
                </a:solidFill>
                <a:latin typeface="Candara" panose="020E0502030303020204" pitchFamily="34" charset="0"/>
              </a:rPr>
              <a:t> </a:t>
            </a:r>
            <a:r>
              <a:rPr lang="en-US" sz="1600" b="1" dirty="0" err="1">
                <a:solidFill>
                  <a:schemeClr val="bg2">
                    <a:lumMod val="50000"/>
                  </a:schemeClr>
                </a:solidFill>
                <a:latin typeface="Candara" panose="020E0502030303020204" pitchFamily="34" charset="0"/>
              </a:rPr>
              <a:t>i</a:t>
            </a:r>
            <a:r>
              <a:rPr lang="en-US" sz="1600" b="1" dirty="0">
                <a:solidFill>
                  <a:schemeClr val="bg2">
                    <a:lumMod val="50000"/>
                  </a:schemeClr>
                </a:solidFill>
                <a:latin typeface="Candara" panose="020E0502030303020204" pitchFamily="34" charset="0"/>
              </a:rPr>
              <a:t> </a:t>
            </a:r>
            <a:r>
              <a:rPr lang="sr-Latn-RS" sz="1600" b="1" dirty="0">
                <a:solidFill>
                  <a:schemeClr val="bg2">
                    <a:lumMod val="50000"/>
                  </a:schemeClr>
                </a:solidFill>
                <a:latin typeface="Candara" panose="020E0502030303020204" pitchFamily="34" charset="0"/>
              </a:rPr>
              <a:t>inovativne ideje u vremenu izazova</a:t>
            </a:r>
            <a:endParaRPr lang="sr-Latn-RS" sz="1300" b="1" dirty="0">
              <a:solidFill>
                <a:srgbClr val="002060"/>
              </a:solidFill>
              <a:latin typeface="Candara" panose="020E0502030303020204" pitchFamily="34" charset="0"/>
            </a:endParaRPr>
          </a:p>
          <a:p>
            <a:pPr marL="0" indent="0" algn="r">
              <a:spcBef>
                <a:spcPts val="600"/>
              </a:spcBef>
              <a:buNone/>
            </a:pPr>
            <a:r>
              <a:rPr lang="sr-Latn-RS" sz="1100" b="1" dirty="0">
                <a:solidFill>
                  <a:srgbClr val="002060"/>
                </a:solidFill>
                <a:latin typeface="Candara" panose="020E0502030303020204" pitchFamily="34" charset="0"/>
              </a:rPr>
              <a:t>30</a:t>
            </a:r>
            <a:r>
              <a:rPr lang="en-GB" sz="1100" b="1" dirty="0">
                <a:solidFill>
                  <a:srgbClr val="002060"/>
                </a:solidFill>
                <a:latin typeface="Candara" panose="020E0502030303020204" pitchFamily="34" charset="0"/>
              </a:rPr>
              <a:t>. </a:t>
            </a:r>
            <a:r>
              <a:rPr lang="en-GB" sz="1100" b="1" dirty="0" err="1">
                <a:solidFill>
                  <a:srgbClr val="002060"/>
                </a:solidFill>
                <a:latin typeface="Candara" panose="020E0502030303020204" pitchFamily="34" charset="0"/>
              </a:rPr>
              <a:t>oktobar</a:t>
            </a:r>
            <a:r>
              <a:rPr lang="en-GB" sz="1100" b="1" dirty="0">
                <a:solidFill>
                  <a:srgbClr val="002060"/>
                </a:solidFill>
                <a:latin typeface="Candara" panose="020E0502030303020204" pitchFamily="34" charset="0"/>
              </a:rPr>
              <a:t> 202</a:t>
            </a:r>
            <a:r>
              <a:rPr lang="sr-Latn-RS" sz="1100" b="1" dirty="0">
                <a:solidFill>
                  <a:srgbClr val="002060"/>
                </a:solidFill>
                <a:latin typeface="Candara" panose="020E0502030303020204" pitchFamily="34" charset="0"/>
              </a:rPr>
              <a:t>5</a:t>
            </a:r>
            <a:r>
              <a:rPr lang="en-GB" sz="1100" b="1" dirty="0">
                <a:solidFill>
                  <a:srgbClr val="002060"/>
                </a:solidFill>
                <a:latin typeface="Candara" panose="020E0502030303020204" pitchFamily="34" charset="0"/>
              </a:rPr>
              <a:t>. • </a:t>
            </a:r>
            <a:r>
              <a:rPr lang="sr-Latn-RS" sz="1100" b="1" dirty="0">
                <a:solidFill>
                  <a:srgbClr val="002060"/>
                </a:solidFill>
                <a:latin typeface="Candara" panose="020E0502030303020204" pitchFamily="34" charset="0"/>
              </a:rPr>
              <a:t>Divčibare</a:t>
            </a:r>
            <a:r>
              <a:rPr lang="en-GB" sz="1100" b="1" dirty="0">
                <a:solidFill>
                  <a:srgbClr val="002060"/>
                </a:solidFill>
                <a:latin typeface="Candara" panose="020E0502030303020204" pitchFamily="34" charset="0"/>
              </a:rPr>
              <a:t>, </a:t>
            </a:r>
            <a:r>
              <a:rPr lang="en-GB" sz="1100" b="1" dirty="0" err="1">
                <a:solidFill>
                  <a:srgbClr val="002060"/>
                </a:solidFill>
                <a:latin typeface="Candara" panose="020E0502030303020204" pitchFamily="34" charset="0"/>
              </a:rPr>
              <a:t>Srbija</a:t>
            </a:r>
            <a:endParaRPr lang="sr-Latn-RS" sz="1100" b="1" dirty="0">
              <a:solidFill>
                <a:srgbClr val="002060"/>
              </a:solidFill>
              <a:latin typeface="Candara" panose="020E0502030303020204" pitchFamily="34" charset="0"/>
            </a:endParaRPr>
          </a:p>
          <a:p>
            <a:pPr marL="0" indent="0" algn="r">
              <a:spcBef>
                <a:spcPts val="600"/>
              </a:spcBef>
              <a:buNone/>
            </a:pPr>
            <a:endParaRPr lang="sr-Latn-RS" sz="1100" b="1" dirty="0">
              <a:solidFill>
                <a:srgbClr val="002060"/>
              </a:solidFill>
              <a:latin typeface="Candara" panose="020E0502030303020204" pitchFamily="34" charset="0"/>
            </a:endParaRPr>
          </a:p>
          <a:p>
            <a:pPr marL="0" lvl="0" indent="0" algn="r">
              <a:spcBef>
                <a:spcPts val="600"/>
              </a:spcBef>
              <a:buClr>
                <a:srgbClr val="F07F09"/>
              </a:buClr>
              <a:buNone/>
            </a:pPr>
            <a:r>
              <a:rPr lang="sr-Latn-RS" sz="1600" b="1" dirty="0">
                <a:solidFill>
                  <a:schemeClr val="accent1"/>
                </a:solidFill>
                <a:latin typeface="Candara" panose="020E0502030303020204" pitchFamily="34" charset="0"/>
              </a:rPr>
              <a:t>DRUGO OBAVEŠTENJE</a:t>
            </a:r>
            <a:endParaRPr lang="en-GB" sz="1600" b="1" dirty="0">
              <a:solidFill>
                <a:schemeClr val="accent1"/>
              </a:solidFill>
              <a:latin typeface="Candara" panose="020E0502030303020204" pitchFamily="34" charset="0"/>
            </a:endParaRPr>
          </a:p>
          <a:p>
            <a:pPr marL="0" indent="0" algn="r">
              <a:spcBef>
                <a:spcPts val="600"/>
              </a:spcBef>
              <a:buNone/>
            </a:pPr>
            <a:endParaRPr lang="en-GB" sz="1100" b="1" dirty="0">
              <a:solidFill>
                <a:srgbClr val="002060"/>
              </a:solidFill>
              <a:latin typeface="Candara" panose="020E0502030303020204" pitchFamily="34" charset="0"/>
            </a:endParaRPr>
          </a:p>
        </p:txBody>
      </p:sp>
      <p:sp>
        <p:nvSpPr>
          <p:cNvPr id="4" name="Content Placeholder 3"/>
          <p:cNvSpPr>
            <a:spLocks noGrp="1"/>
          </p:cNvSpPr>
          <p:nvPr>
            <p:ph sz="half" idx="2"/>
          </p:nvPr>
        </p:nvSpPr>
        <p:spPr>
          <a:xfrm>
            <a:off x="2688431" y="1424335"/>
            <a:ext cx="2592288" cy="4932375"/>
          </a:xfrm>
        </p:spPr>
        <p:txBody>
          <a:bodyPr/>
          <a:lstStyle/>
          <a:p>
            <a:pPr marL="0" lvl="0" indent="0">
              <a:buClr>
                <a:srgbClr val="F07F09"/>
              </a:buClr>
              <a:buNone/>
            </a:pPr>
            <a:r>
              <a:rPr lang="sr-Latn-RS" sz="1300" b="1" dirty="0">
                <a:solidFill>
                  <a:srgbClr val="000099"/>
                </a:solidFill>
                <a:latin typeface="Candara" panose="020E0502030303020204" pitchFamily="34" charset="0"/>
              </a:rPr>
              <a:t>4th SCIENTIFIC SYMPOSIUM OF THE PHARMACEUTIAL ASSOCCIATION OF SERBIA</a:t>
            </a:r>
          </a:p>
          <a:p>
            <a:pPr marL="0" lvl="0" indent="0">
              <a:buClr>
                <a:srgbClr val="F07F09"/>
              </a:buClr>
              <a:buNone/>
            </a:pPr>
            <a:r>
              <a:rPr lang="sr-Latn-RS" sz="1100" dirty="0" err="1">
                <a:solidFill>
                  <a:srgbClr val="000099"/>
                </a:solidFill>
                <a:latin typeface="Candara" panose="020E0502030303020204" pitchFamily="34" charset="0"/>
              </a:rPr>
              <a:t>with</a:t>
            </a:r>
            <a:r>
              <a:rPr lang="sr-Latn-RS" sz="1100" dirty="0">
                <a:solidFill>
                  <a:srgbClr val="000099"/>
                </a:solidFill>
                <a:latin typeface="Candara" panose="020E0502030303020204" pitchFamily="34" charset="0"/>
              </a:rPr>
              <a:t> </a:t>
            </a:r>
            <a:r>
              <a:rPr lang="sr-Latn-RS" sz="1100" dirty="0" err="1">
                <a:solidFill>
                  <a:srgbClr val="000099"/>
                </a:solidFill>
                <a:latin typeface="Candara" panose="020E0502030303020204" pitchFamily="34" charset="0"/>
              </a:rPr>
              <a:t>international</a:t>
            </a:r>
            <a:r>
              <a:rPr lang="sr-Latn-RS" sz="1100" dirty="0">
                <a:solidFill>
                  <a:srgbClr val="000099"/>
                </a:solidFill>
                <a:latin typeface="Candara" panose="020E0502030303020204" pitchFamily="34" charset="0"/>
              </a:rPr>
              <a:t> </a:t>
            </a:r>
            <a:r>
              <a:rPr lang="sr-Latn-RS" sz="1100" dirty="0" err="1">
                <a:solidFill>
                  <a:srgbClr val="000099"/>
                </a:solidFill>
                <a:latin typeface="Candara" panose="020E0502030303020204" pitchFamily="34" charset="0"/>
              </a:rPr>
              <a:t>participation</a:t>
            </a:r>
            <a:endParaRPr lang="sr-Latn-RS" sz="1100" dirty="0">
              <a:solidFill>
                <a:srgbClr val="000099"/>
              </a:solidFill>
              <a:latin typeface="Candara" panose="020E0502030303020204" pitchFamily="34" charset="0"/>
            </a:endParaRPr>
          </a:p>
          <a:p>
            <a:pPr marL="0" lvl="0" indent="0">
              <a:spcBef>
                <a:spcPts val="600"/>
              </a:spcBef>
              <a:buClr>
                <a:srgbClr val="F07F09"/>
              </a:buClr>
              <a:buNone/>
            </a:pPr>
            <a:r>
              <a:rPr lang="en-GB" sz="1600" b="1" spc="-50" dirty="0">
                <a:solidFill>
                  <a:srgbClr val="E3DED1">
                    <a:lumMod val="50000"/>
                  </a:srgbClr>
                </a:solidFill>
                <a:latin typeface="Candara" panose="020E0502030303020204" pitchFamily="34" charset="0"/>
              </a:rPr>
              <a:t>The Future of </a:t>
            </a:r>
            <a:endParaRPr lang="sr-Cyrl-RS" sz="1600" b="1" spc="-50" dirty="0">
              <a:solidFill>
                <a:srgbClr val="E3DED1">
                  <a:lumMod val="50000"/>
                </a:srgbClr>
              </a:solidFill>
              <a:latin typeface="Candara" panose="020E0502030303020204" pitchFamily="34" charset="0"/>
            </a:endParaRPr>
          </a:p>
          <a:p>
            <a:pPr marL="0" lvl="0" indent="0">
              <a:spcBef>
                <a:spcPts val="0"/>
              </a:spcBef>
              <a:buClr>
                <a:srgbClr val="F07F09"/>
              </a:buClr>
              <a:buNone/>
            </a:pPr>
            <a:r>
              <a:rPr lang="en-GB" sz="1600" b="1" spc="-50" dirty="0">
                <a:solidFill>
                  <a:srgbClr val="E3DED1">
                    <a:lumMod val="50000"/>
                  </a:srgbClr>
                </a:solidFill>
                <a:latin typeface="Candara" panose="020E0502030303020204" pitchFamily="34" charset="0"/>
              </a:rPr>
              <a:t>Pharmaceutical Sciences: </a:t>
            </a:r>
            <a:endParaRPr lang="sr-Cyrl-RS" sz="1600" b="1" spc="-50" dirty="0">
              <a:solidFill>
                <a:srgbClr val="E3DED1">
                  <a:lumMod val="50000"/>
                </a:srgbClr>
              </a:solidFill>
              <a:latin typeface="Candara" panose="020E0502030303020204" pitchFamily="34" charset="0"/>
            </a:endParaRPr>
          </a:p>
          <a:p>
            <a:pPr marL="0" lvl="0" indent="0">
              <a:spcBef>
                <a:spcPts val="0"/>
              </a:spcBef>
              <a:buClr>
                <a:srgbClr val="F07F09"/>
              </a:buClr>
              <a:buNone/>
            </a:pPr>
            <a:r>
              <a:rPr lang="en-GB" sz="1600" b="1" spc="-50" dirty="0">
                <a:solidFill>
                  <a:srgbClr val="E3DED1">
                    <a:lumMod val="50000"/>
                  </a:srgbClr>
                </a:solidFill>
                <a:latin typeface="Candara" panose="020E0502030303020204" pitchFamily="34" charset="0"/>
              </a:rPr>
              <a:t>Creative People </a:t>
            </a:r>
            <a:r>
              <a:rPr lang="sr-Cyrl-RS" sz="1600" b="1" spc="-50" dirty="0">
                <a:solidFill>
                  <a:srgbClr val="E3DED1">
                    <a:lumMod val="50000"/>
                  </a:srgbClr>
                </a:solidFill>
                <a:latin typeface="Candara" panose="020E0502030303020204" pitchFamily="34" charset="0"/>
              </a:rPr>
              <a:t>&amp; </a:t>
            </a:r>
            <a:r>
              <a:rPr lang="en-GB" sz="1600" b="1" spc="-50" dirty="0">
                <a:solidFill>
                  <a:srgbClr val="E3DED1">
                    <a:lumMod val="50000"/>
                  </a:srgbClr>
                </a:solidFill>
                <a:latin typeface="Candara" panose="020E0502030303020204" pitchFamily="34" charset="0"/>
              </a:rPr>
              <a:t>Innovative Ideas in Challenging Times</a:t>
            </a:r>
            <a:endParaRPr lang="sr-Cyrl-RS" sz="1600" b="1" spc="-50" dirty="0">
              <a:solidFill>
                <a:srgbClr val="E3DED1">
                  <a:lumMod val="50000"/>
                </a:srgbClr>
              </a:solidFill>
              <a:latin typeface="Candara" panose="020E0502030303020204" pitchFamily="34" charset="0"/>
            </a:endParaRPr>
          </a:p>
          <a:p>
            <a:pPr marL="0" lvl="0" indent="0">
              <a:spcBef>
                <a:spcPts val="600"/>
              </a:spcBef>
              <a:buClr>
                <a:srgbClr val="F07F09"/>
              </a:buClr>
              <a:buNone/>
            </a:pPr>
            <a:r>
              <a:rPr lang="sr-Latn-RS" sz="1100" b="1" dirty="0" err="1">
                <a:solidFill>
                  <a:srgbClr val="002060"/>
                </a:solidFill>
                <a:latin typeface="Candara" panose="020E0502030303020204" pitchFamily="34" charset="0"/>
              </a:rPr>
              <a:t>October</a:t>
            </a:r>
            <a:r>
              <a:rPr lang="sr-Latn-RS" sz="1100" b="1" dirty="0">
                <a:solidFill>
                  <a:srgbClr val="002060"/>
                </a:solidFill>
                <a:latin typeface="Candara" panose="020E0502030303020204" pitchFamily="34" charset="0"/>
              </a:rPr>
              <a:t> 30</a:t>
            </a:r>
            <a:r>
              <a:rPr lang="sr-Latn-RS" sz="1100" b="1" baseline="30000" dirty="0">
                <a:solidFill>
                  <a:srgbClr val="002060"/>
                </a:solidFill>
                <a:latin typeface="Candara" panose="020E0502030303020204" pitchFamily="34" charset="0"/>
              </a:rPr>
              <a:t>th</a:t>
            </a:r>
            <a:r>
              <a:rPr lang="sr-Latn-RS" sz="1100" b="1" dirty="0">
                <a:solidFill>
                  <a:srgbClr val="002060"/>
                </a:solidFill>
                <a:latin typeface="Candara" panose="020E0502030303020204" pitchFamily="34" charset="0"/>
              </a:rPr>
              <a:t> </a:t>
            </a:r>
            <a:r>
              <a:rPr lang="en-GB" sz="1100" b="1" dirty="0">
                <a:solidFill>
                  <a:srgbClr val="002060"/>
                </a:solidFill>
                <a:latin typeface="Candara" panose="020E0502030303020204" pitchFamily="34" charset="0"/>
              </a:rPr>
              <a:t>202</a:t>
            </a:r>
            <a:r>
              <a:rPr lang="sr-Latn-RS" sz="1100" b="1" dirty="0">
                <a:solidFill>
                  <a:srgbClr val="002060"/>
                </a:solidFill>
                <a:latin typeface="Candara" panose="020E0502030303020204" pitchFamily="34" charset="0"/>
              </a:rPr>
              <a:t>5</a:t>
            </a:r>
            <a:r>
              <a:rPr lang="en-GB" sz="1100" b="1" dirty="0">
                <a:solidFill>
                  <a:srgbClr val="002060"/>
                </a:solidFill>
                <a:latin typeface="Candara" panose="020E0502030303020204" pitchFamily="34" charset="0"/>
              </a:rPr>
              <a:t>. • </a:t>
            </a:r>
            <a:r>
              <a:rPr lang="sr-Latn-RS" sz="1100" b="1" dirty="0">
                <a:solidFill>
                  <a:srgbClr val="002060"/>
                </a:solidFill>
                <a:latin typeface="Candara" panose="020E0502030303020204" pitchFamily="34" charset="0"/>
              </a:rPr>
              <a:t>Divčibare</a:t>
            </a:r>
            <a:r>
              <a:rPr lang="en-GB" sz="1100" b="1" dirty="0">
                <a:solidFill>
                  <a:srgbClr val="002060"/>
                </a:solidFill>
                <a:latin typeface="Candara" panose="020E0502030303020204" pitchFamily="34" charset="0"/>
              </a:rPr>
              <a:t>, S</a:t>
            </a:r>
            <a:r>
              <a:rPr lang="sr-Latn-RS" sz="1100" b="1" dirty="0" err="1">
                <a:solidFill>
                  <a:srgbClr val="002060"/>
                </a:solidFill>
                <a:latin typeface="Candara" panose="020E0502030303020204" pitchFamily="34" charset="0"/>
              </a:rPr>
              <a:t>erbia</a:t>
            </a:r>
            <a:endParaRPr lang="sr-Latn-RS" sz="1100" b="1" dirty="0">
              <a:solidFill>
                <a:srgbClr val="002060"/>
              </a:solidFill>
              <a:latin typeface="Candara" panose="020E0502030303020204" pitchFamily="34" charset="0"/>
            </a:endParaRPr>
          </a:p>
          <a:p>
            <a:pPr marL="0" lvl="0" indent="0">
              <a:spcBef>
                <a:spcPts val="600"/>
              </a:spcBef>
              <a:buClr>
                <a:srgbClr val="F07F09"/>
              </a:buClr>
              <a:buNone/>
            </a:pPr>
            <a:endParaRPr lang="sr-Latn-RS" sz="1100" b="1" dirty="0">
              <a:solidFill>
                <a:srgbClr val="002060"/>
              </a:solidFill>
              <a:latin typeface="Candara" panose="020E0502030303020204" pitchFamily="34" charset="0"/>
            </a:endParaRPr>
          </a:p>
          <a:p>
            <a:pPr marL="0" lvl="0" indent="0">
              <a:spcBef>
                <a:spcPts val="600"/>
              </a:spcBef>
              <a:buClr>
                <a:srgbClr val="F07F09"/>
              </a:buClr>
              <a:buNone/>
            </a:pPr>
            <a:r>
              <a:rPr lang="sr-Latn-RS" sz="1600" b="1" dirty="0">
                <a:solidFill>
                  <a:schemeClr val="accent1"/>
                </a:solidFill>
                <a:latin typeface="Candara" panose="020E0502030303020204" pitchFamily="34" charset="0"/>
              </a:rPr>
              <a:t>SECOND ANNOUNCEMENT</a:t>
            </a:r>
            <a:endParaRPr lang="en-GB" sz="1600" b="1" dirty="0">
              <a:solidFill>
                <a:schemeClr val="accent1"/>
              </a:solidFill>
              <a:latin typeface="Candara" panose="020E0502030303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2" y="4232647"/>
            <a:ext cx="2255838"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271" y="516205"/>
            <a:ext cx="2880320" cy="58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84375" y="6286872"/>
            <a:ext cx="2984741" cy="579133"/>
          </a:xfrm>
          <a:prstGeom prst="rect">
            <a:avLst/>
          </a:prstGeom>
          <a:noFill/>
        </p:spPr>
        <p:txBody>
          <a:bodyPr wrap="square" lIns="68425" tIns="34212" rIns="68425" bIns="34212" rtlCol="0">
            <a:spAutoFit/>
          </a:bodyPr>
          <a:lstStyle/>
          <a:p>
            <a:pPr>
              <a:spcAft>
                <a:spcPts val="449"/>
              </a:spcAft>
            </a:pPr>
            <a:r>
              <a:rPr lang="sr-Latn-RS" sz="1100" dirty="0">
                <a:solidFill>
                  <a:schemeClr val="bg2">
                    <a:lumMod val="25000"/>
                  </a:schemeClr>
                </a:solidFill>
                <a:latin typeface="Cambria" panose="02040503050406030204" pitchFamily="18" charset="0"/>
                <a:ea typeface="Cambria" panose="02040503050406030204" pitchFamily="18" charset="0"/>
                <a:cs typeface="Calibri" panose="020F0502020204030204" pitchFamily="34" charset="0"/>
                <a:sym typeface="Symbol"/>
              </a:rPr>
              <a:t></a:t>
            </a:r>
            <a:r>
              <a:rPr lang="sr-Latn-RS" sz="1100" i="1" dirty="0">
                <a:solidFill>
                  <a:schemeClr val="bg2">
                    <a:lumMod val="25000"/>
                  </a:schemeClr>
                </a:solidFill>
                <a:latin typeface="Cambria" panose="02040503050406030204" pitchFamily="18" charset="0"/>
                <a:ea typeface="Cambria" panose="02040503050406030204" pitchFamily="18" charset="0"/>
                <a:cs typeface="Calibri" panose="020F0502020204030204" pitchFamily="34" charset="0"/>
              </a:rPr>
              <a:t>Science lives in curiosity, in resilience and in persistence to keep asking questions.</a:t>
            </a:r>
            <a:r>
              <a:rPr lang="sr-Latn-RS" sz="1100" dirty="0">
                <a:solidFill>
                  <a:schemeClr val="bg2">
                    <a:lumMod val="25000"/>
                  </a:schemeClr>
                </a:solidFill>
                <a:latin typeface="Cambria" panose="02040503050406030204" pitchFamily="18" charset="0"/>
                <a:ea typeface="Cambria" panose="02040503050406030204" pitchFamily="18" charset="0"/>
                <a:cs typeface="Calibri" panose="020F0502020204030204" pitchFamily="34" charset="0"/>
                <a:sym typeface="Symbol"/>
              </a:rPr>
              <a:t></a:t>
            </a:r>
          </a:p>
          <a:p>
            <a:pPr algn="r"/>
            <a:r>
              <a:rPr lang="en-GB" sz="800" i="1" dirty="0">
                <a:solidFill>
                  <a:schemeClr val="tx1">
                    <a:lumMod val="65000"/>
                    <a:lumOff val="35000"/>
                  </a:schemeClr>
                </a:solidFill>
              </a:rPr>
              <a:t>L</a:t>
            </a:r>
            <a:r>
              <a:rPr lang="sr-Latn-RS" sz="800" i="1" dirty="0">
                <a:solidFill>
                  <a:schemeClr val="tx1">
                    <a:lumMod val="65000"/>
                    <a:lumOff val="35000"/>
                  </a:schemeClr>
                </a:solidFill>
              </a:rPr>
              <a:t>. </a:t>
            </a:r>
            <a:r>
              <a:rPr lang="en-GB" sz="800" i="1" dirty="0" err="1">
                <a:solidFill>
                  <a:schemeClr val="tx1">
                    <a:lumMod val="65000"/>
                    <a:lumOff val="35000"/>
                  </a:schemeClr>
                </a:solidFill>
              </a:rPr>
              <a:t>Tabellini</a:t>
            </a:r>
            <a:r>
              <a:rPr lang="en-GB" sz="800" i="1" dirty="0">
                <a:solidFill>
                  <a:schemeClr val="tx1">
                    <a:lumMod val="65000"/>
                    <a:lumOff val="35000"/>
                  </a:schemeClr>
                </a:solidFill>
              </a:rPr>
              <a:t> Pierre</a:t>
            </a:r>
            <a:r>
              <a:rPr lang="sr-Latn-RS" sz="800" i="1" dirty="0">
                <a:solidFill>
                  <a:schemeClr val="tx1">
                    <a:lumMod val="65000"/>
                    <a:lumOff val="35000"/>
                  </a:schemeClr>
                </a:solidFill>
              </a:rPr>
              <a:t>, </a:t>
            </a:r>
            <a:r>
              <a:rPr lang="en-GB" sz="800" i="1" dirty="0">
                <a:solidFill>
                  <a:schemeClr val="tx1">
                    <a:lumMod val="65000"/>
                    <a:lumOff val="35000"/>
                  </a:schemeClr>
                </a:solidFill>
              </a:rPr>
              <a:t>Parse Biosciences</a:t>
            </a:r>
            <a:endParaRPr lang="en-US" sz="800" b="1" i="1" dirty="0">
              <a:solidFill>
                <a:schemeClr val="tx1">
                  <a:lumMod val="65000"/>
                  <a:lumOff val="35000"/>
                </a:schemeClr>
              </a:solidFill>
              <a:cs typeface="Calibri" panose="020F0502020204030204" pitchFamily="34" charset="0"/>
            </a:endParaRPr>
          </a:p>
        </p:txBody>
      </p:sp>
    </p:spTree>
    <p:extLst>
      <p:ext uri="{BB962C8B-B14F-4D97-AF65-F5344CB8AC3E}">
        <p14:creationId xmlns:p14="http://schemas.microsoft.com/office/powerpoint/2010/main" val="349047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83" y="1951223"/>
            <a:ext cx="1080000" cy="82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6183" y="1308019"/>
            <a:ext cx="2686050" cy="338554"/>
          </a:xfrm>
          <a:prstGeom prst="rect">
            <a:avLst/>
          </a:prstGeom>
        </p:spPr>
        <p:txBody>
          <a:bodyPr>
            <a:spAutoFit/>
          </a:bodyPr>
          <a:lstStyle/>
          <a:p>
            <a:pPr lvl="0" defTabSz="914400">
              <a:spcBef>
                <a:spcPct val="20000"/>
              </a:spcBef>
              <a:spcAft>
                <a:spcPts val="449"/>
              </a:spcAft>
              <a:buClr>
                <a:srgbClr val="F07F09"/>
              </a:buClr>
              <a:buSzPct val="85000"/>
              <a:defRPr/>
            </a:pPr>
            <a:r>
              <a:rPr lang="sr-Latn-RS" sz="1600" b="1" i="1" kern="0" spc="94" dirty="0">
                <a:solidFill>
                  <a:srgbClr val="E3DED1">
                    <a:lumMod val="25000"/>
                  </a:srgbClr>
                </a:solidFill>
                <a:latin typeface="Candara" panose="020E0502030303020204" pitchFamily="34" charset="0"/>
                <a:ea typeface="Calibri"/>
              </a:rPr>
              <a:t>U saradnji sa</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28" t="12226" r="5772" b="13108"/>
          <a:stretch/>
        </p:blipFill>
        <p:spPr bwMode="auto">
          <a:xfrm>
            <a:off x="1653055" y="1896990"/>
            <a:ext cx="1080000" cy="9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onsortium Partners – NeuroDeRis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027" y="1881644"/>
            <a:ext cx="948014" cy="95759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No photo descript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6582" y="1798340"/>
            <a:ext cx="1124198" cy="11241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6183" y="3490115"/>
            <a:ext cx="2686050" cy="338554"/>
          </a:xfrm>
          <a:prstGeom prst="rect">
            <a:avLst/>
          </a:prstGeom>
        </p:spPr>
        <p:txBody>
          <a:bodyPr>
            <a:spAutoFit/>
          </a:bodyPr>
          <a:lstStyle/>
          <a:p>
            <a:pPr lvl="0" defTabSz="914400">
              <a:spcBef>
                <a:spcPct val="20000"/>
              </a:spcBef>
              <a:spcAft>
                <a:spcPts val="449"/>
              </a:spcAft>
              <a:buClr>
                <a:srgbClr val="F07F09"/>
              </a:buClr>
              <a:buSzPct val="85000"/>
              <a:defRPr/>
            </a:pPr>
            <a:r>
              <a:rPr lang="sr-Latn-RS" sz="1600" b="1" i="1" kern="0" spc="94" dirty="0">
                <a:solidFill>
                  <a:srgbClr val="E3DED1">
                    <a:lumMod val="25000"/>
                  </a:srgbClr>
                </a:solidFill>
                <a:latin typeface="Candara" panose="020E0502030303020204" pitchFamily="34" charset="0"/>
                <a:ea typeface="Calibri"/>
              </a:rPr>
              <a:t>Uz podršku</a:t>
            </a:r>
          </a:p>
        </p:txBody>
      </p:sp>
      <p:sp>
        <p:nvSpPr>
          <p:cNvPr id="5" name="AutoShape 9" descr="Analysis doo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94700" y="-2300282"/>
            <a:ext cx="3600000" cy="64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2" descr="Analysis doo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4" descr="Analysis doo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94700" y="-2224081"/>
            <a:ext cx="7200000" cy="12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94700" y="-2224080"/>
            <a:ext cx="7200000" cy="12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0459" y="4808711"/>
            <a:ext cx="2160000" cy="38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412" t="50000" r="9400" b="16400"/>
          <a:stretch/>
        </p:blipFill>
        <p:spPr bwMode="auto">
          <a:xfrm>
            <a:off x="1079208" y="4188727"/>
            <a:ext cx="1440000" cy="52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9730" y="6085581"/>
            <a:ext cx="9207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FB764099-4BD3-0047-EB13-9779925FE143}"/>
              </a:ext>
            </a:extLst>
          </p:cNvPr>
          <p:cNvGrpSpPr/>
          <p:nvPr/>
        </p:nvGrpSpPr>
        <p:grpSpPr>
          <a:xfrm>
            <a:off x="204155" y="416223"/>
            <a:ext cx="4968552" cy="590113"/>
            <a:chOff x="168151" y="416223"/>
            <a:chExt cx="4968552" cy="590113"/>
          </a:xfrm>
        </p:grpSpPr>
        <p:sp>
          <p:nvSpPr>
            <p:cNvPr id="8" name="Rectangle 7">
              <a:extLst>
                <a:ext uri="{FF2B5EF4-FFF2-40B4-BE49-F238E27FC236}">
                  <a16:creationId xmlns:a16="http://schemas.microsoft.com/office/drawing/2014/main" id="{A2922C2B-D49C-8164-9DDB-F57F0B623161}"/>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9" name="Rectangle 8">
              <a:extLst>
                <a:ext uri="{FF2B5EF4-FFF2-40B4-BE49-F238E27FC236}">
                  <a16:creationId xmlns:a16="http://schemas.microsoft.com/office/drawing/2014/main" id="{7E76F630-5049-311F-5164-8CA4473F888E}"/>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10" name="Picture 2">
              <a:extLst>
                <a:ext uri="{FF2B5EF4-FFF2-40B4-BE49-F238E27FC236}">
                  <a16:creationId xmlns:a16="http://schemas.microsoft.com/office/drawing/2014/main" id="{981A5A80-A4D1-F1D1-FC1A-02ABCC25BBD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1188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68843" y="1223173"/>
            <a:ext cx="2418317" cy="5473337"/>
          </a:xfrm>
        </p:spPr>
        <p:txBody>
          <a:bodyPr>
            <a:normAutofit fontScale="92500"/>
          </a:bodyPr>
          <a:lstStyle/>
          <a:p>
            <a:pPr marL="0" indent="0">
              <a:spcBef>
                <a:spcPts val="0"/>
              </a:spcBef>
              <a:spcAft>
                <a:spcPts val="600"/>
              </a:spcAft>
              <a:buNone/>
            </a:pPr>
            <a:r>
              <a:rPr lang="vi-VN" sz="1000" dirty="0">
                <a:latin typeface="Candara" panose="020E0502030303020204" pitchFamily="34" charset="0"/>
              </a:rPr>
              <a:t>Poštovane koleginice i kolege, dragi prijatelji,</a:t>
            </a:r>
          </a:p>
          <a:p>
            <a:pPr marL="0" indent="0" algn="just">
              <a:spcBef>
                <a:spcPts val="0"/>
              </a:spcBef>
              <a:spcAft>
                <a:spcPts val="600"/>
              </a:spcAft>
              <a:buNone/>
            </a:pPr>
            <a:r>
              <a:rPr lang="vi-VN" sz="1000" dirty="0">
                <a:latin typeface="Candara" panose="020E0502030303020204" pitchFamily="34" charset="0"/>
              </a:rPr>
              <a:t>Savez farmaceutskih udruženja Srbije ove godine organizuje, četvrti po redu, Naučni simpozijum sa temom „Budućnost farmaceutskih nauka: Kreativni ljudi</a:t>
            </a:r>
            <a:r>
              <a:rPr lang="en-US" sz="1000" dirty="0">
                <a:latin typeface="Candara" panose="020E0502030303020204" pitchFamily="34" charset="0"/>
              </a:rPr>
              <a:t> </a:t>
            </a:r>
            <a:r>
              <a:rPr lang="en-US" sz="1000" dirty="0" err="1">
                <a:latin typeface="Candara" panose="020E0502030303020204" pitchFamily="34" charset="0"/>
              </a:rPr>
              <a:t>i</a:t>
            </a:r>
            <a:r>
              <a:rPr lang="en-US" sz="1000" dirty="0">
                <a:latin typeface="Candara" panose="020E0502030303020204" pitchFamily="34" charset="0"/>
              </a:rPr>
              <a:t> </a:t>
            </a:r>
            <a:r>
              <a:rPr lang="vi-VN" sz="1000" dirty="0">
                <a:latin typeface="Candara" panose="020E0502030303020204" pitchFamily="34" charset="0"/>
              </a:rPr>
              <a:t>inovativne ideje</a:t>
            </a:r>
            <a:r>
              <a:rPr lang="sr-Latn-RS" sz="1000" dirty="0">
                <a:latin typeface="Candara" panose="020E0502030303020204" pitchFamily="34" charset="0"/>
              </a:rPr>
              <a:t> u vremenu izazova</a:t>
            </a:r>
            <a:r>
              <a:rPr lang="vi-VN" sz="1000" dirty="0">
                <a:latin typeface="Candara" panose="020E0502030303020204" pitchFamily="34" charset="0"/>
              </a:rPr>
              <a:t>”. </a:t>
            </a:r>
            <a:endParaRPr lang="sr-Latn-RS" sz="1000" dirty="0">
              <a:latin typeface="Candara" panose="020E0502030303020204" pitchFamily="34" charset="0"/>
            </a:endParaRPr>
          </a:p>
          <a:p>
            <a:pPr marL="0" indent="0" algn="just">
              <a:spcBef>
                <a:spcPts val="0"/>
              </a:spcBef>
              <a:spcAft>
                <a:spcPts val="600"/>
              </a:spcAft>
              <a:buNone/>
            </a:pPr>
            <a:r>
              <a:rPr lang="vi-VN" sz="1000" dirty="0">
                <a:latin typeface="Candara" panose="020E0502030303020204" pitchFamily="34" charset="0"/>
              </a:rPr>
              <a:t>U vremenu okarakterisanom </a:t>
            </a:r>
            <a:r>
              <a:rPr lang="en-US" sz="1000" dirty="0" err="1">
                <a:latin typeface="Candara" panose="020E0502030303020204" pitchFamily="34" charset="0"/>
              </a:rPr>
              <a:t>ubrzanim</a:t>
            </a:r>
            <a:r>
              <a:rPr lang="vi-VN" sz="1000" dirty="0">
                <a:latin typeface="Candara" panose="020E0502030303020204" pitchFamily="34" charset="0"/>
              </a:rPr>
              <a:t> promenama i snažnim napretkom nauke i tehnologije, od farmaceutskih nauka se očekuje da pruže odgovore i rešenja za složene zdravstvene potrebe individualnih pacijenata. Cilj nam je da govorimo o tome kako naučna otkrića omogućavaju unapređenje terapije i zdravstvenih ishoda pacijenata, kao i šta je sve potrebno da se do takvih transformativnih otkrića dođe.</a:t>
            </a:r>
            <a:endParaRPr lang="sr-Latn-RS" sz="1000" dirty="0">
              <a:latin typeface="Candara" panose="020E0502030303020204" pitchFamily="34" charset="0"/>
            </a:endParaRPr>
          </a:p>
          <a:p>
            <a:pPr marL="0" indent="0" algn="just">
              <a:spcBef>
                <a:spcPts val="0"/>
              </a:spcBef>
              <a:spcAft>
                <a:spcPts val="600"/>
              </a:spcAft>
              <a:buNone/>
            </a:pPr>
            <a:r>
              <a:rPr lang="vi-VN" sz="1000" dirty="0">
                <a:latin typeface="Candara" panose="020E0502030303020204" pitchFamily="34" charset="0"/>
              </a:rPr>
              <a:t>Daćemo reč mladim naučnicima i istraživačima koji kreiraju budućnost farmaceutskih nauka</a:t>
            </a:r>
            <a:r>
              <a:rPr lang="en-US" sz="1000" dirty="0">
                <a:latin typeface="Candara" panose="020E0502030303020204" pitchFamily="34" charset="0"/>
              </a:rPr>
              <a:t>. </a:t>
            </a:r>
            <a:endParaRPr lang="vi-VN" sz="1000" dirty="0">
              <a:latin typeface="Candara" panose="020E0502030303020204" pitchFamily="34" charset="0"/>
            </a:endParaRPr>
          </a:p>
          <a:p>
            <a:pPr marL="0" indent="0" algn="just">
              <a:spcBef>
                <a:spcPts val="0"/>
              </a:spcBef>
              <a:spcAft>
                <a:spcPts val="600"/>
              </a:spcAft>
              <a:buNone/>
            </a:pPr>
            <a:r>
              <a:rPr lang="vi-VN" sz="1000" dirty="0">
                <a:latin typeface="Candara" panose="020E0502030303020204" pitchFamily="34" charset="0"/>
              </a:rPr>
              <a:t>Ukoliko ste znatiželjni, kreativni i posvećeni istraživačkom radu, pozivamo vas da na predstojećem </a:t>
            </a:r>
            <a:r>
              <a:rPr lang="sr-Latn-RS" sz="1000" dirty="0">
                <a:latin typeface="Candara" panose="020E0502030303020204" pitchFamily="34" charset="0"/>
              </a:rPr>
              <a:t>S</a:t>
            </a:r>
            <a:r>
              <a:rPr lang="vi-VN" sz="1000" dirty="0">
                <a:latin typeface="Candara" panose="020E0502030303020204" pitchFamily="34" charset="0"/>
              </a:rPr>
              <a:t>impozijumu predstavite svoje ideje i rezultate istraživanja kojima se bavite</a:t>
            </a:r>
            <a:r>
              <a:rPr lang="en-US" sz="1000" dirty="0">
                <a:latin typeface="Candara" panose="020E0502030303020204" pitchFamily="34" charset="0"/>
              </a:rPr>
              <a:t>. S</a:t>
            </a:r>
            <a:r>
              <a:rPr lang="vi-VN" sz="1000" dirty="0">
                <a:latin typeface="Candara" panose="020E0502030303020204" pitchFamily="34" charset="0"/>
              </a:rPr>
              <a:t>vojim učešćem doprine</a:t>
            </a:r>
            <a:r>
              <a:rPr lang="en-US" sz="1000" dirty="0" err="1">
                <a:latin typeface="Candara" panose="020E0502030303020204" pitchFamily="34" charset="0"/>
              </a:rPr>
              <a:t>ćete</a:t>
            </a:r>
            <a:r>
              <a:rPr lang="en-US" sz="1000" dirty="0">
                <a:latin typeface="Candara" panose="020E0502030303020204" pitchFamily="34" charset="0"/>
              </a:rPr>
              <a:t> </a:t>
            </a:r>
            <a:r>
              <a:rPr lang="vi-VN" sz="1000" dirty="0">
                <a:latin typeface="Candara" panose="020E0502030303020204" pitchFamily="34" charset="0"/>
              </a:rPr>
              <a:t>oblikovanju zajedničke vizije farmaceutskih nauka i okruženja potrebnog za njihov dalji razvoj.</a:t>
            </a:r>
          </a:p>
          <a:p>
            <a:pPr marL="0" indent="0">
              <a:spcBef>
                <a:spcPts val="0"/>
              </a:spcBef>
              <a:spcAft>
                <a:spcPts val="600"/>
              </a:spcAft>
              <a:buNone/>
            </a:pPr>
            <a:r>
              <a:rPr lang="vi-VN" sz="1000" dirty="0">
                <a:latin typeface="Candara" panose="020E0502030303020204" pitchFamily="34" charset="0"/>
              </a:rPr>
              <a:t>Srdačno,</a:t>
            </a:r>
          </a:p>
          <a:p>
            <a:pPr marL="0" indent="0">
              <a:spcBef>
                <a:spcPts val="0"/>
              </a:spcBef>
              <a:buNone/>
            </a:pPr>
            <a:r>
              <a:rPr lang="vi-VN" sz="1000" dirty="0">
                <a:latin typeface="Candara" panose="020E0502030303020204" pitchFamily="34" charset="0"/>
              </a:rPr>
              <a:t>prof. Jelena Parojčić</a:t>
            </a:r>
          </a:p>
          <a:p>
            <a:pPr marL="0" indent="0">
              <a:spcBef>
                <a:spcPts val="0"/>
              </a:spcBef>
              <a:spcAft>
                <a:spcPts val="600"/>
              </a:spcAft>
              <a:buNone/>
            </a:pPr>
            <a:r>
              <a:rPr lang="vi-VN" sz="1000" dirty="0">
                <a:latin typeface="Candara" panose="020E0502030303020204" pitchFamily="34" charset="0"/>
              </a:rPr>
              <a:t>predsednica Naučnog odbora</a:t>
            </a:r>
          </a:p>
          <a:p>
            <a:pPr marL="0" indent="0">
              <a:spcBef>
                <a:spcPts val="0"/>
              </a:spcBef>
              <a:buNone/>
            </a:pPr>
            <a:r>
              <a:rPr lang="vi-VN" sz="1000" dirty="0">
                <a:latin typeface="Candara" panose="020E0502030303020204" pitchFamily="34" charset="0"/>
              </a:rPr>
              <a:t>prof. Branislava Miljković</a:t>
            </a:r>
          </a:p>
          <a:p>
            <a:pPr marL="0" indent="0">
              <a:spcBef>
                <a:spcPts val="0"/>
              </a:spcBef>
              <a:spcAft>
                <a:spcPts val="600"/>
              </a:spcAft>
              <a:buNone/>
            </a:pPr>
            <a:r>
              <a:rPr lang="vi-VN" sz="1000" dirty="0">
                <a:latin typeface="Candara" panose="020E0502030303020204" pitchFamily="34" charset="0"/>
              </a:rPr>
              <a:t>predsednica </a:t>
            </a:r>
            <a:r>
              <a:rPr lang="vi-VN" sz="1000" spc="-60" dirty="0">
                <a:latin typeface="Candara" panose="020E0502030303020204" pitchFamily="34" charset="0"/>
              </a:rPr>
              <a:t>Saveza farmaceutskih udruženja Srbije</a:t>
            </a:r>
          </a:p>
          <a:p>
            <a:pPr marL="0" indent="0">
              <a:spcBef>
                <a:spcPts val="0"/>
              </a:spcBef>
              <a:spcAft>
                <a:spcPts val="600"/>
              </a:spcAft>
              <a:buNone/>
            </a:pPr>
            <a:endParaRPr lang="vi-VN" sz="900" dirty="0">
              <a:latin typeface="Candara" panose="020E0502030303020204" pitchFamily="34" charset="0"/>
            </a:endParaRPr>
          </a:p>
        </p:txBody>
      </p:sp>
      <p:sp>
        <p:nvSpPr>
          <p:cNvPr id="7" name="Content Placeholder 6"/>
          <p:cNvSpPr>
            <a:spLocks noGrp="1"/>
          </p:cNvSpPr>
          <p:nvPr>
            <p:ph sz="half" idx="2"/>
          </p:nvPr>
        </p:nvSpPr>
        <p:spPr>
          <a:xfrm>
            <a:off x="2733239" y="1208311"/>
            <a:ext cx="2403464" cy="5473337"/>
          </a:xfrm>
        </p:spPr>
        <p:txBody>
          <a:bodyPr>
            <a:normAutofit fontScale="32500" lnSpcReduction="20000"/>
          </a:bodyPr>
          <a:lstStyle/>
          <a:p>
            <a:pPr marL="0" indent="0">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Dear colleagues, dear friends,</a:t>
            </a:r>
          </a:p>
          <a:p>
            <a:pPr marL="0" indent="0" algn="just">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Pharmaceutical Association of Serbia is organizing the 4th Scientific Symposium entitled “Future of Pharmaceutical Sciences: Creative People &amp; Innovative Ideas in Challenging Times.”</a:t>
            </a:r>
          </a:p>
          <a:p>
            <a:pPr marL="0" indent="0" algn="just">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In the time marked by accelerated changes and remarkable progress in science and technology, pharmaceutical sciences are expected to provide answers and solutions to the complex healthcare needs of individual patients. Our goal is to explore how scientific findings enable novel therapies and improvement of patient health outcomes, as well as to address what is required to achieve such transformative discoveries.</a:t>
            </a:r>
          </a:p>
          <a:p>
            <a:pPr marL="0" indent="0" algn="just">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We will give the floor to young scientists and researchers who are shaping the future of pharmaceutical sciences.</a:t>
            </a:r>
          </a:p>
          <a:p>
            <a:pPr marL="0" indent="0" algn="just">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If you are curious, creative, and dedicated to science, we invite you to present your ideas and research findings at the upcoming Symposium. Thus, you will contribute to a shared vision of pharmaceutical sciences and the environment necessary for their further advancement.</a:t>
            </a:r>
          </a:p>
          <a:p>
            <a:pPr marL="0" indent="0">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Sincerely,</a:t>
            </a:r>
          </a:p>
          <a:p>
            <a:pPr marL="0" indent="0">
              <a:lnSpc>
                <a:spcPct val="120000"/>
              </a:lnSpc>
              <a:spcBef>
                <a:spcPts val="0"/>
              </a:spcBef>
              <a:buNone/>
            </a:pPr>
            <a:r>
              <a:rPr lang="en-GB" dirty="0">
                <a:latin typeface="Candara" panose="020E0502030303020204" pitchFamily="34" charset="0"/>
                <a:cs typeface="Calibri" panose="020F0502020204030204" pitchFamily="34" charset="0"/>
              </a:rPr>
              <a:t>prof </a:t>
            </a:r>
            <a:r>
              <a:rPr lang="en-GB" dirty="0" err="1">
                <a:latin typeface="Candara" panose="020E0502030303020204" pitchFamily="34" charset="0"/>
                <a:cs typeface="Calibri" panose="020F0502020204030204" pitchFamily="34" charset="0"/>
              </a:rPr>
              <a:t>Jelena</a:t>
            </a:r>
            <a:r>
              <a:rPr lang="en-GB" dirty="0">
                <a:latin typeface="Candara" panose="020E0502030303020204" pitchFamily="34" charset="0"/>
                <a:cs typeface="Calibri" panose="020F0502020204030204" pitchFamily="34" charset="0"/>
              </a:rPr>
              <a:t> </a:t>
            </a:r>
            <a:r>
              <a:rPr lang="en-GB" dirty="0" err="1">
                <a:latin typeface="Candara" panose="020E0502030303020204" pitchFamily="34" charset="0"/>
                <a:cs typeface="Calibri" panose="020F0502020204030204" pitchFamily="34" charset="0"/>
              </a:rPr>
              <a:t>Parojčić</a:t>
            </a:r>
            <a:endParaRPr lang="en-GB"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r>
              <a:rPr lang="en-GB" dirty="0">
                <a:latin typeface="Candara" panose="020E0502030303020204" pitchFamily="34" charset="0"/>
                <a:cs typeface="Calibri" panose="020F0502020204030204" pitchFamily="34" charset="0"/>
              </a:rPr>
              <a:t>president of the Scientific board</a:t>
            </a:r>
          </a:p>
          <a:p>
            <a:pPr marL="0" indent="0">
              <a:lnSpc>
                <a:spcPct val="120000"/>
              </a:lnSpc>
              <a:spcBef>
                <a:spcPts val="0"/>
              </a:spcBef>
              <a:buNone/>
            </a:pPr>
            <a:r>
              <a:rPr lang="en-GB" dirty="0">
                <a:latin typeface="Candara" panose="020E0502030303020204" pitchFamily="34" charset="0"/>
                <a:cs typeface="Calibri" panose="020F0502020204030204" pitchFamily="34" charset="0"/>
              </a:rPr>
              <a:t>prof </a:t>
            </a:r>
            <a:r>
              <a:rPr lang="en-GB" dirty="0" err="1">
                <a:latin typeface="Candara" panose="020E0502030303020204" pitchFamily="34" charset="0"/>
                <a:cs typeface="Calibri" panose="020F0502020204030204" pitchFamily="34" charset="0"/>
              </a:rPr>
              <a:t>Branislava</a:t>
            </a:r>
            <a:r>
              <a:rPr lang="en-GB" dirty="0">
                <a:latin typeface="Candara" panose="020E0502030303020204" pitchFamily="34" charset="0"/>
                <a:cs typeface="Calibri" panose="020F0502020204030204" pitchFamily="34" charset="0"/>
              </a:rPr>
              <a:t> </a:t>
            </a:r>
            <a:r>
              <a:rPr lang="en-GB" dirty="0" err="1">
                <a:latin typeface="Candara" panose="020E0502030303020204" pitchFamily="34" charset="0"/>
                <a:cs typeface="Calibri" panose="020F0502020204030204" pitchFamily="34" charset="0"/>
              </a:rPr>
              <a:t>Miljković</a:t>
            </a:r>
            <a:endParaRPr lang="en-GB"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r>
              <a:rPr lang="en-GB" spc="-60" dirty="0">
                <a:latin typeface="Candara" panose="020E0502030303020204" pitchFamily="34" charset="0"/>
                <a:cs typeface="Calibri" panose="020F0502020204030204" pitchFamily="34" charset="0"/>
              </a:rPr>
              <a:t>president of the Pharmaceutical Association of Serbia</a:t>
            </a:r>
          </a:p>
          <a:p>
            <a:pPr marL="0" indent="0">
              <a:lnSpc>
                <a:spcPct val="120000"/>
              </a:lnSpc>
              <a:spcBef>
                <a:spcPts val="0"/>
              </a:spcBef>
              <a:spcAft>
                <a:spcPts val="600"/>
              </a:spcAft>
              <a:buNone/>
            </a:pPr>
            <a:endParaRPr lang="sr-Latn-RS"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endParaRPr lang="sr-Latn-RS"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endParaRPr lang="sr-Latn-RS"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endParaRPr lang="sr-Latn-RS" dirty="0">
              <a:latin typeface="Candara" panose="020E0502030303020204" pitchFamily="34" charset="0"/>
              <a:cs typeface="Calibri" panose="020F0502020204030204" pitchFamily="34" charset="0"/>
            </a:endParaRPr>
          </a:p>
          <a:p>
            <a:pPr marL="0" indent="0">
              <a:lnSpc>
                <a:spcPct val="120000"/>
              </a:lnSpc>
              <a:spcBef>
                <a:spcPts val="0"/>
              </a:spcBef>
              <a:spcAft>
                <a:spcPts val="600"/>
              </a:spcAft>
              <a:buNone/>
            </a:pPr>
            <a:endParaRPr lang="en-GB" dirty="0">
              <a:latin typeface="Candara" panose="020E0502030303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123" y="6248871"/>
            <a:ext cx="922074" cy="84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204155" y="416223"/>
            <a:ext cx="4968552" cy="590113"/>
            <a:chOff x="168151" y="416223"/>
            <a:chExt cx="4968552" cy="590113"/>
          </a:xfrm>
        </p:grpSpPr>
        <p:sp>
          <p:nvSpPr>
            <p:cNvPr id="2" name="Rectangle 1"/>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22" name="Rectangle 21"/>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9907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Marin Jukić, naučnik za &quot;Blic Biznis&quot; o svom biotech startapu: &quot;Težnja je  da svaki pacijent dobije pravi l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149240144"/>
              </p:ext>
            </p:extLst>
          </p:nvPr>
        </p:nvGraphicFramePr>
        <p:xfrm>
          <a:off x="426350" y="1424335"/>
          <a:ext cx="4747397" cy="3586107"/>
        </p:xfrm>
        <a:graphic>
          <a:graphicData uri="http://schemas.openxmlformats.org/drawingml/2006/table">
            <a:tbl>
              <a:tblPr firstRow="1" bandRow="1">
                <a:tableStyleId>{93296810-A885-4BE3-A3E7-6D5BEEA58F35}</a:tableStyleId>
              </a:tblPr>
              <a:tblGrid>
                <a:gridCol w="1354884">
                  <a:extLst>
                    <a:ext uri="{9D8B030D-6E8A-4147-A177-3AD203B41FA5}">
                      <a16:colId xmlns:a16="http://schemas.microsoft.com/office/drawing/2014/main" val="20000"/>
                    </a:ext>
                  </a:extLst>
                </a:gridCol>
                <a:gridCol w="1915309">
                  <a:extLst>
                    <a:ext uri="{9D8B030D-6E8A-4147-A177-3AD203B41FA5}">
                      <a16:colId xmlns:a16="http://schemas.microsoft.com/office/drawing/2014/main" val="20001"/>
                    </a:ext>
                  </a:extLst>
                </a:gridCol>
                <a:gridCol w="1477204">
                  <a:extLst>
                    <a:ext uri="{9D8B030D-6E8A-4147-A177-3AD203B41FA5}">
                      <a16:colId xmlns:a16="http://schemas.microsoft.com/office/drawing/2014/main" val="20002"/>
                    </a:ext>
                  </a:extLst>
                </a:gridCol>
              </a:tblGrid>
              <a:tr h="577911">
                <a:tc gridSpan="3">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r>
                        <a:rPr kumimoji="0" lang="sr-Latn-RS" sz="1600" b="1" i="1" u="none" strike="noStrike" kern="0" cap="none" spc="94" normalizeH="0" baseline="0" noProof="0" dirty="0">
                          <a:ln>
                            <a:noFill/>
                          </a:ln>
                          <a:solidFill>
                            <a:srgbClr val="E3DED1">
                              <a:lumMod val="25000"/>
                            </a:srgbClr>
                          </a:solidFill>
                          <a:effectLst/>
                          <a:uLnTx/>
                          <a:uFillTx/>
                          <a:latin typeface="Candara" panose="020E0502030303020204" pitchFamily="34" charset="0"/>
                          <a:ea typeface="Calibri"/>
                          <a:cs typeface="+mn-cs"/>
                        </a:rPr>
                        <a:t>Plenarna </a:t>
                      </a:r>
                      <a:r>
                        <a:rPr kumimoji="0" lang="sr-Latn-RS" sz="1600" b="1" i="1" u="none" strike="noStrike" kern="0" cap="none" spc="94" normalizeH="0" baseline="0" noProof="0" dirty="0">
                          <a:ln>
                            <a:noFill/>
                          </a:ln>
                          <a:solidFill>
                            <a:schemeClr val="bg2">
                              <a:lumMod val="25000"/>
                            </a:schemeClr>
                          </a:solidFill>
                          <a:effectLst/>
                          <a:uLnTx/>
                          <a:uFillTx/>
                          <a:latin typeface="Candara" panose="020E0502030303020204" pitchFamily="34" charset="0"/>
                          <a:ea typeface="Calibri"/>
                          <a:cs typeface="+mn-cs"/>
                        </a:rPr>
                        <a:t>predavanja</a:t>
                      </a:r>
                      <a:endParaRPr kumimoji="0" lang="sr-Latn-RS" sz="1600" b="1" i="1" u="none" strike="noStrike" kern="0" cap="none" spc="79" normalizeH="0" baseline="0" noProof="0" dirty="0">
                        <a:ln>
                          <a:noFill/>
                        </a:ln>
                        <a:solidFill>
                          <a:schemeClr val="bg2">
                            <a:lumMod val="25000"/>
                          </a:schemeClr>
                        </a:solidFill>
                        <a:effectLst/>
                        <a:uLnTx/>
                        <a:uFillTx/>
                        <a:latin typeface="Candara" panose="020E0502030303020204" pitchFamily="34" charset="0"/>
                        <a:ea typeface="Calibri"/>
                        <a:cs typeface="+mn-cs"/>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val="10000"/>
                  </a:ext>
                </a:extLst>
              </a:tr>
              <a:tr h="1583911">
                <a:tc>
                  <a:txBody>
                    <a:bodyPr/>
                    <a:lstStyle/>
                    <a:p>
                      <a:endParaRPr lang="sr-Latn-RS" dirty="0"/>
                    </a:p>
                    <a:p>
                      <a:endParaRPr lang="sr-Latn-RS" dirty="0"/>
                    </a:p>
                    <a:p>
                      <a:endParaRPr lang="sr-Latn-RS" dirty="0"/>
                    </a:p>
                    <a:p>
                      <a:endParaRPr lang="en-GB" dirty="0"/>
                    </a:p>
                  </a:txBody>
                  <a:tcPr>
                    <a:lnL w="285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endParaRPr kumimoji="0" lang="sr-Latn-RS" sz="12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r>
                        <a:rPr kumimoji="0" lang="en-GB" sz="1300" b="1" i="0" u="none" strike="noStrike" kern="1200" cap="none" spc="0" normalizeH="0" baseline="0" noProof="0" dirty="0" err="1">
                          <a:ln>
                            <a:noFill/>
                          </a:ln>
                          <a:solidFill>
                            <a:schemeClr val="bg2">
                              <a:lumMod val="25000"/>
                            </a:schemeClr>
                          </a:solidFill>
                          <a:effectLst/>
                          <a:uLnTx/>
                          <a:uFillTx/>
                          <a:latin typeface="Candara" panose="020E0502030303020204" pitchFamily="34" charset="0"/>
                          <a:ea typeface="+mn-ea"/>
                          <a:cs typeface="+mn-cs"/>
                        </a:rPr>
                        <a:t>Izazovi</a:t>
                      </a:r>
                      <a:r>
                        <a:rPr kumimoji="0" lang="en-GB"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mn-ea"/>
                          <a:cs typeface="+mn-cs"/>
                        </a:rPr>
                        <a:t> u </a:t>
                      </a:r>
                      <a:r>
                        <a:rPr kumimoji="0" lang="en-GB" sz="1300" b="1" i="0" u="none" strike="noStrike" kern="1200" cap="none" spc="0" normalizeH="0" baseline="0" noProof="0" dirty="0" err="1">
                          <a:ln>
                            <a:noFill/>
                          </a:ln>
                          <a:solidFill>
                            <a:schemeClr val="bg2">
                              <a:lumMod val="25000"/>
                            </a:schemeClr>
                          </a:solidFill>
                          <a:effectLst/>
                          <a:uLnTx/>
                          <a:uFillTx/>
                          <a:latin typeface="Candara" panose="020E0502030303020204" pitchFamily="34" charset="0"/>
                          <a:ea typeface="+mn-ea"/>
                          <a:cs typeface="+mn-cs"/>
                        </a:rPr>
                        <a:t>razvoju</a:t>
                      </a:r>
                      <a:r>
                        <a:rPr kumimoji="0" lang="en-GB"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mn-ea"/>
                          <a:cs typeface="+mn-cs"/>
                        </a:rPr>
                        <a:t> </a:t>
                      </a:r>
                      <a:r>
                        <a:rPr kumimoji="0" lang="en-GB" sz="1300" b="1" i="0" u="none" strike="noStrike" kern="1200" cap="none" spc="0" normalizeH="0" baseline="0" noProof="0" dirty="0" err="1">
                          <a:ln>
                            <a:noFill/>
                          </a:ln>
                          <a:solidFill>
                            <a:schemeClr val="bg2">
                              <a:lumMod val="25000"/>
                            </a:schemeClr>
                          </a:solidFill>
                          <a:effectLst/>
                          <a:uLnTx/>
                          <a:uFillTx/>
                          <a:latin typeface="Candara" panose="020E0502030303020204" pitchFamily="34" charset="0"/>
                          <a:ea typeface="+mn-ea"/>
                          <a:cs typeface="+mn-cs"/>
                        </a:rPr>
                        <a:t>biotehnoloških</a:t>
                      </a:r>
                      <a:r>
                        <a:rPr kumimoji="0" lang="en-GB"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mn-ea"/>
                          <a:cs typeface="+mn-cs"/>
                        </a:rPr>
                        <a:t> </a:t>
                      </a:r>
                      <a:r>
                        <a:rPr kumimoji="0" lang="en-GB" sz="1300" b="1" i="0" u="none" strike="noStrike" kern="1200" cap="none" spc="0" normalizeH="0" baseline="0" noProof="0" dirty="0" err="1">
                          <a:ln>
                            <a:noFill/>
                          </a:ln>
                          <a:solidFill>
                            <a:schemeClr val="bg2">
                              <a:lumMod val="25000"/>
                            </a:schemeClr>
                          </a:solidFill>
                          <a:effectLst/>
                          <a:uLnTx/>
                          <a:uFillTx/>
                          <a:latin typeface="Candara" panose="020E0502030303020204" pitchFamily="34" charset="0"/>
                          <a:ea typeface="+mn-ea"/>
                          <a:cs typeface="+mn-cs"/>
                        </a:rPr>
                        <a:t>lekova</a:t>
                      </a:r>
                      <a:endParaRPr kumimoji="0" lang="sr-Latn-RS"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14000"/>
                        </a:lnSpc>
                        <a:spcBef>
                          <a:spcPts val="0"/>
                        </a:spcBef>
                        <a:spcAft>
                          <a:spcPts val="0"/>
                        </a:spcAft>
                        <a:buClr>
                          <a:srgbClr val="F07F09"/>
                        </a:buClr>
                        <a:buSzPct val="85000"/>
                        <a:buFont typeface="Arial" pitchFamily="34" charset="0"/>
                        <a:buNone/>
                        <a:tabLst/>
                        <a:defRPr/>
                      </a:pPr>
                      <a:r>
                        <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rPr>
                        <a:t>Dr Bojan Trkulja</a:t>
                      </a:r>
                    </a:p>
                    <a:p>
                      <a:pPr marL="0" marR="0" lvl="0" indent="0" algn="l" defTabSz="914400" rtl="0" eaLnBrk="1" fontAlgn="auto" latinLnBrk="0" hangingPunct="1">
                        <a:lnSpc>
                          <a:spcPct val="114000"/>
                        </a:lnSpc>
                        <a:spcBef>
                          <a:spcPts val="0"/>
                        </a:spcBef>
                        <a:spcAft>
                          <a:spcPts val="300"/>
                        </a:spcAft>
                        <a:buClr>
                          <a:srgbClr val="F07F09"/>
                        </a:buClr>
                        <a:buSzPct val="85000"/>
                        <a:buFont typeface="Arial" pitchFamily="34" charset="0"/>
                        <a:buNone/>
                        <a:tabLst/>
                        <a:defRPr/>
                      </a:pPr>
                      <a:r>
                        <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rPr>
                        <a:t>INOVIA</a:t>
                      </a:r>
                      <a:endParaRPr kumimoji="0" lang="en-GB" sz="12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1424285">
                <a:tc gridSpan="2">
                  <a:txBody>
                    <a:bodyPr/>
                    <a:lstStyle/>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sr-Latn-RS"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Times New Roman"/>
                          <a:cs typeface="Calibri" panose="020F0502020204030204" pitchFamily="34" charset="0"/>
                        </a:rPr>
                        <a:t>Personalizovana farmakoterapija -    </a:t>
                      </a:r>
                    </a:p>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sr-Latn-RS"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Times New Roman"/>
                          <a:cs typeface="Calibri" panose="020F0502020204030204" pitchFamily="34" charset="0"/>
                        </a:rPr>
                        <a:t>pomaci u prevazilaženju terapije na </a:t>
                      </a:r>
                    </a:p>
                    <a:p>
                      <a:pPr marL="0" marR="0" lvl="0" indent="0" algn="l" defTabSz="914400" rtl="0" eaLnBrk="1" fontAlgn="auto" latinLnBrk="0" hangingPunct="1">
                        <a:lnSpc>
                          <a:spcPct val="100000"/>
                        </a:lnSpc>
                        <a:spcBef>
                          <a:spcPts val="0"/>
                        </a:spcBef>
                        <a:spcAft>
                          <a:spcPts val="600"/>
                        </a:spcAft>
                        <a:buClr>
                          <a:srgbClr val="F07F09"/>
                        </a:buClr>
                        <a:buSzPct val="85000"/>
                        <a:buFont typeface="Arial" pitchFamily="34" charset="0"/>
                        <a:buNone/>
                        <a:tabLst/>
                        <a:defRPr/>
                      </a:pPr>
                      <a:r>
                        <a:rPr kumimoji="0" lang="sr-Latn-RS" sz="1300" b="1" i="0" u="none" strike="noStrike" kern="1200" cap="none" spc="0" normalizeH="0" baseline="0" noProof="0" dirty="0">
                          <a:ln>
                            <a:noFill/>
                          </a:ln>
                          <a:solidFill>
                            <a:schemeClr val="bg2">
                              <a:lumMod val="25000"/>
                            </a:schemeClr>
                          </a:solidFill>
                          <a:effectLst/>
                          <a:uLnTx/>
                          <a:uFillTx/>
                          <a:latin typeface="Candara" panose="020E0502030303020204" pitchFamily="34" charset="0"/>
                          <a:ea typeface="Times New Roman"/>
                          <a:cs typeface="Calibri" panose="020F0502020204030204" pitchFamily="34" charset="0"/>
                        </a:rPr>
                        <a:t>osnovu pokušaja i grešaka</a:t>
                      </a:r>
                    </a:p>
                    <a:p>
                      <a:pPr marL="0" marR="0" lvl="0" indent="0" algn="l" defTabSz="914400" rtl="0" eaLnBrk="1" fontAlgn="auto" latinLnBrk="0" hangingPunct="1">
                        <a:lnSpc>
                          <a:spcPct val="114000"/>
                        </a:lnSpc>
                        <a:spcBef>
                          <a:spcPts val="0"/>
                        </a:spcBef>
                        <a:spcAft>
                          <a:spcPts val="0"/>
                        </a:spcAft>
                        <a:buClr>
                          <a:srgbClr val="F07F09"/>
                        </a:buClr>
                        <a:buSzPct val="85000"/>
                        <a:buFont typeface="Arial" pitchFamily="34" charset="0"/>
                        <a:buNone/>
                        <a:tabLst/>
                        <a:defRPr/>
                      </a:pPr>
                      <a:r>
                        <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rPr>
                        <a:t>prof </a:t>
                      </a:r>
                      <a:r>
                        <a:rPr kumimoji="0" lang="sr-Latn-RS" sz="1200" b="0" i="1" u="none" strike="noStrike" kern="1200" cap="none" spc="0" normalizeH="0" baseline="0" noProof="0" dirty="0" err="1">
                          <a:ln>
                            <a:noFill/>
                          </a:ln>
                          <a:solidFill>
                            <a:srgbClr val="000000"/>
                          </a:solidFill>
                          <a:effectLst/>
                          <a:uLnTx/>
                          <a:uFillTx/>
                          <a:latin typeface="Candara" panose="020E0502030303020204" pitchFamily="34" charset="0"/>
                          <a:ea typeface="Times New Roman"/>
                          <a:cs typeface="Calibri" panose="020F0502020204030204" pitchFamily="34" charset="0"/>
                        </a:rPr>
                        <a:t>Marin</a:t>
                      </a:r>
                      <a:r>
                        <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rPr>
                        <a:t> </a:t>
                      </a:r>
                      <a:r>
                        <a:rPr kumimoji="0" lang="sr-Latn-RS" sz="1200" b="0" i="1" u="none" strike="noStrike" kern="1200" cap="none" spc="0" normalizeH="0" baseline="0" noProof="0" dirty="0" err="1">
                          <a:ln>
                            <a:noFill/>
                          </a:ln>
                          <a:solidFill>
                            <a:srgbClr val="000000"/>
                          </a:solidFill>
                          <a:effectLst/>
                          <a:uLnTx/>
                          <a:uFillTx/>
                          <a:latin typeface="Candara" panose="020E0502030303020204" pitchFamily="34" charset="0"/>
                          <a:ea typeface="Times New Roman"/>
                          <a:cs typeface="Calibri" panose="020F0502020204030204" pitchFamily="34" charset="0"/>
                        </a:rPr>
                        <a:t>Jukić</a:t>
                      </a:r>
                      <a:endPar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endParaRPr>
                    </a:p>
                    <a:p>
                      <a:pPr marL="0" marR="0" lvl="0" indent="0" algn="l" defTabSz="914400" rtl="0" eaLnBrk="1" fontAlgn="auto" latinLnBrk="0" hangingPunct="1">
                        <a:lnSpc>
                          <a:spcPct val="114000"/>
                        </a:lnSpc>
                        <a:spcBef>
                          <a:spcPts val="0"/>
                        </a:spcBef>
                        <a:spcAft>
                          <a:spcPts val="300"/>
                        </a:spcAft>
                        <a:buClr>
                          <a:srgbClr val="F07F09"/>
                        </a:buClr>
                        <a:buSzPct val="85000"/>
                        <a:buFont typeface="Arial" pitchFamily="34" charset="0"/>
                        <a:buNone/>
                        <a:tabLst/>
                        <a:defRPr/>
                      </a:pPr>
                      <a:r>
                        <a:rPr kumimoji="0" lang="sr-Latn-RS" sz="1200" b="0" i="1" u="none" strike="noStrike" kern="1200" cap="none" spc="0" normalizeH="0" baseline="0" noProof="0" dirty="0">
                          <a:ln>
                            <a:noFill/>
                          </a:ln>
                          <a:solidFill>
                            <a:srgbClr val="000000"/>
                          </a:solidFill>
                          <a:effectLst/>
                          <a:uLnTx/>
                          <a:uFillTx/>
                          <a:latin typeface="Candara" panose="020E0502030303020204" pitchFamily="34" charset="0"/>
                          <a:ea typeface="Times New Roman"/>
                          <a:cs typeface="Calibri" panose="020F0502020204030204" pitchFamily="34" charset="0"/>
                        </a:rPr>
                        <a:t>Univerzitet u Beogradu – Farmaceutski fakultet</a:t>
                      </a:r>
                      <a:endParaRPr kumimoji="0" lang="en-GB" sz="12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14000"/>
                        </a:lnSpc>
                        <a:spcBef>
                          <a:spcPts val="0"/>
                        </a:spcBef>
                        <a:spcAft>
                          <a:spcPts val="300"/>
                        </a:spcAft>
                        <a:buClr>
                          <a:srgbClr val="F07F09"/>
                        </a:buClr>
                        <a:buSzPct val="85000"/>
                        <a:buFont typeface="Arial" pitchFamily="34" charset="0"/>
                        <a:buNone/>
                        <a:tabLst/>
                        <a:defRPr/>
                      </a:pPr>
                      <a:endParaRPr kumimoji="0" lang="en-GB" sz="12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14000"/>
                        </a:lnSpc>
                        <a:spcBef>
                          <a:spcPts val="0"/>
                        </a:spcBef>
                        <a:spcAft>
                          <a:spcPts val="300"/>
                        </a:spcAft>
                        <a:buClr>
                          <a:srgbClr val="F07F09"/>
                        </a:buClr>
                        <a:buSzPct val="85000"/>
                        <a:buFont typeface="Arial" pitchFamily="34" charset="0"/>
                        <a:buNone/>
                        <a:tabLst/>
                        <a:defRPr/>
                      </a:pPr>
                      <a:endParaRPr kumimoji="0" lang="en-GB" sz="12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184" y="2170513"/>
            <a:ext cx="1080000" cy="1034476"/>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607" y="3589073"/>
            <a:ext cx="1080000" cy="1080000"/>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607" y="6104855"/>
            <a:ext cx="9207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FDCE6AE0-27EB-4FA8-3D4E-7E5D2CFD44D1}"/>
              </a:ext>
            </a:extLst>
          </p:cNvPr>
          <p:cNvGrpSpPr/>
          <p:nvPr/>
        </p:nvGrpSpPr>
        <p:grpSpPr>
          <a:xfrm>
            <a:off x="204155" y="416223"/>
            <a:ext cx="4968552" cy="590113"/>
            <a:chOff x="168151" y="416223"/>
            <a:chExt cx="4968552" cy="590113"/>
          </a:xfrm>
        </p:grpSpPr>
        <p:sp>
          <p:nvSpPr>
            <p:cNvPr id="5" name="Rectangle 4">
              <a:extLst>
                <a:ext uri="{FF2B5EF4-FFF2-40B4-BE49-F238E27FC236}">
                  <a16:creationId xmlns:a16="http://schemas.microsoft.com/office/drawing/2014/main" id="{20A0EB84-BC32-6B77-4137-31869FF119BC}"/>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6" name="Rectangle 5">
              <a:extLst>
                <a:ext uri="{FF2B5EF4-FFF2-40B4-BE49-F238E27FC236}">
                  <a16:creationId xmlns:a16="http://schemas.microsoft.com/office/drawing/2014/main" id="{9F26CFD9-4B28-1F1B-7D59-71EDC67DC39E}"/>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7" name="Picture 2">
              <a:extLst>
                <a:ext uri="{FF2B5EF4-FFF2-40B4-BE49-F238E27FC236}">
                  <a16:creationId xmlns:a16="http://schemas.microsoft.com/office/drawing/2014/main" id="{DC78CED1-15F0-43A6-83D0-239CAF7716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3372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Marin Jukić, naučnik za &quot;Blic Biznis&quot; o svom biotech startapu: &quot;Težnja je  da svaki pacijent dobije pravi l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934134537"/>
              </p:ext>
            </p:extLst>
          </p:nvPr>
        </p:nvGraphicFramePr>
        <p:xfrm>
          <a:off x="125788" y="1294403"/>
          <a:ext cx="5088472" cy="3774753"/>
        </p:xfrm>
        <a:graphic>
          <a:graphicData uri="http://schemas.openxmlformats.org/drawingml/2006/table">
            <a:tbl>
              <a:tblPr firstRow="1" bandRow="1">
                <a:tableStyleId>{93296810-A885-4BE3-A3E7-6D5BEEA58F35}</a:tableStyleId>
              </a:tblPr>
              <a:tblGrid>
                <a:gridCol w="1272118">
                  <a:extLst>
                    <a:ext uri="{9D8B030D-6E8A-4147-A177-3AD203B41FA5}">
                      <a16:colId xmlns:a16="http://schemas.microsoft.com/office/drawing/2014/main" val="20000"/>
                    </a:ext>
                  </a:extLst>
                </a:gridCol>
                <a:gridCol w="858477">
                  <a:extLst>
                    <a:ext uri="{9D8B030D-6E8A-4147-A177-3AD203B41FA5}">
                      <a16:colId xmlns:a16="http://schemas.microsoft.com/office/drawing/2014/main" val="20001"/>
                    </a:ext>
                  </a:extLst>
                </a:gridCol>
                <a:gridCol w="413641">
                  <a:extLst>
                    <a:ext uri="{9D8B030D-6E8A-4147-A177-3AD203B41FA5}">
                      <a16:colId xmlns:a16="http://schemas.microsoft.com/office/drawing/2014/main" val="20002"/>
                    </a:ext>
                  </a:extLst>
                </a:gridCol>
                <a:gridCol w="1272118">
                  <a:extLst>
                    <a:ext uri="{9D8B030D-6E8A-4147-A177-3AD203B41FA5}">
                      <a16:colId xmlns:a16="http://schemas.microsoft.com/office/drawing/2014/main" val="20003"/>
                    </a:ext>
                  </a:extLst>
                </a:gridCol>
                <a:gridCol w="1272118">
                  <a:extLst>
                    <a:ext uri="{9D8B030D-6E8A-4147-A177-3AD203B41FA5}">
                      <a16:colId xmlns:a16="http://schemas.microsoft.com/office/drawing/2014/main" val="20004"/>
                    </a:ext>
                  </a:extLst>
                </a:gridCol>
              </a:tblGrid>
              <a:tr h="850012">
                <a:tc gridSpan="5">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r>
                        <a:rPr kumimoji="0" lang="sr-Latn-RS" sz="1600" b="1" i="1" u="none" strike="noStrike" kern="0" cap="none" spc="94" normalizeH="0" baseline="0" noProof="0" dirty="0">
                          <a:ln>
                            <a:noFill/>
                          </a:ln>
                          <a:solidFill>
                            <a:schemeClr val="bg2">
                              <a:lumMod val="25000"/>
                            </a:schemeClr>
                          </a:solidFill>
                          <a:effectLst/>
                          <a:uLnTx/>
                          <a:uFillTx/>
                          <a:latin typeface="Candara" panose="020E0502030303020204" pitchFamily="34" charset="0"/>
                          <a:ea typeface="Calibri"/>
                          <a:cs typeface="+mn-cs"/>
                        </a:rPr>
                        <a:t>Panel diskusija</a:t>
                      </a:r>
                    </a:p>
                    <a:p>
                      <a:pPr marL="0" marR="0" lvl="0" indent="0" algn="ctr"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r>
                        <a:rPr kumimoji="0" lang="pt-BR" sz="1600" b="1" i="1" u="none" strike="noStrike" kern="0" cap="none" spc="79" normalizeH="0" baseline="0" noProof="0" dirty="0">
                          <a:ln>
                            <a:noFill/>
                          </a:ln>
                          <a:solidFill>
                            <a:schemeClr val="bg2">
                              <a:lumMod val="50000"/>
                            </a:schemeClr>
                          </a:solidFill>
                          <a:effectLst/>
                          <a:uLnTx/>
                          <a:uFillTx/>
                          <a:latin typeface="Candara" panose="020E0502030303020204" pitchFamily="34" charset="0"/>
                          <a:ea typeface="Calibri"/>
                          <a:cs typeface="+mn-cs"/>
                        </a:rPr>
                        <a:t>Nauka kao motor inovacija: možemo li bolje?</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48477">
                <a:tc gridSpan="2">
                  <a:txBody>
                    <a:bodyPr/>
                    <a:lstStyle/>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sr-Latn-RS"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sr-Latn-RS"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Moderator</a:t>
                      </a:r>
                    </a:p>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sr-Latn-RS"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prof Aleksandra Buha Đorđević</a:t>
                      </a:r>
                    </a:p>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sr-Latn-RS"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Univerzitet u Beogradu – Farmaceutski fakultet</a:t>
                      </a:r>
                      <a:endParaRPr kumimoji="0" lang="sr-Latn-RS" sz="11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sr-Latn-RS" sz="11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548477">
                <a:tc gridSpan="5">
                  <a:txBody>
                    <a:bodyPr/>
                    <a:lstStyle/>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sr-Latn-RS"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Panel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diskusija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biće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posvećena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postojećim</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izazovima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neiskorišćenim</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šansama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za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jače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povezivanje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istraživačkog</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sektora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industrije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Poseban</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akcenat</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biće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na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modelima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saradnje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ulozi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države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u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podsticanju</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inovacija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kao</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potencijalima</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nauke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da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pokrene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održive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promene</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u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zdravstvu</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 </a:t>
                      </a:r>
                      <a:r>
                        <a:rPr kumimoji="0" lang="en-GB" sz="1000" b="0" i="1" u="none" strike="noStrike" kern="1200" cap="none" spc="0" normalizeH="0" baseline="0" noProof="0" dirty="0" err="1">
                          <a:ln>
                            <a:noFill/>
                          </a:ln>
                          <a:solidFill>
                            <a:prstClr val="black"/>
                          </a:solidFill>
                          <a:effectLst/>
                          <a:uLnTx/>
                          <a:uFillTx/>
                          <a:latin typeface="Candara" panose="020E0502030303020204" pitchFamily="34" charset="0"/>
                          <a:ea typeface="Times New Roman"/>
                          <a:cs typeface="Calibri" panose="020F0502020204030204" pitchFamily="34" charset="0"/>
                        </a:rPr>
                        <a:t>farmaciji</a:t>
                      </a:r>
                      <a:r>
                        <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l" defTabSz="914400" rtl="0" eaLnBrk="1" fontAlgn="auto" latinLnBrk="0" hangingPunct="1">
                        <a:lnSpc>
                          <a:spcPct val="114000"/>
                        </a:lnSpc>
                        <a:spcBef>
                          <a:spcPts val="0"/>
                        </a:spcBef>
                        <a:spcAft>
                          <a:spcPts val="300"/>
                        </a:spcAft>
                        <a:buClr>
                          <a:srgbClr val="F07F09"/>
                        </a:buClr>
                        <a:buSzPct val="85000"/>
                        <a:buFont typeface="Arial" pitchFamily="34" charset="0"/>
                        <a:buNone/>
                        <a:tabLst/>
                        <a:defRPr/>
                      </a:pPr>
                      <a:endParaRPr kumimoji="0" lang="en-GB" sz="11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501744">
                <a:tc>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r>
                        <a:rPr kumimoji="0" lang="sr-Latn-RS" sz="1600" b="1" i="1" u="none" strike="noStrike" kern="0" cap="none" spc="94" normalizeH="0" baseline="0" noProof="0" dirty="0" err="1">
                          <a:ln>
                            <a:noFill/>
                          </a:ln>
                          <a:solidFill>
                            <a:srgbClr val="E3DED1">
                              <a:lumMod val="25000"/>
                            </a:srgbClr>
                          </a:solidFill>
                          <a:effectLst/>
                          <a:uLnTx/>
                          <a:uFillTx/>
                          <a:latin typeface="Candara" panose="020E0502030303020204" pitchFamily="34" charset="0"/>
                          <a:ea typeface="Calibri"/>
                          <a:cs typeface="+mn-cs"/>
                        </a:rPr>
                        <a:t>Panelisti</a:t>
                      </a:r>
                      <a:r>
                        <a:rPr kumimoji="0" lang="sr-Latn-RS" sz="1600" b="1" i="1" u="none" strike="noStrike" kern="0" cap="none" spc="94" normalizeH="0" baseline="0" noProof="0" dirty="0">
                          <a:ln>
                            <a:noFill/>
                          </a:ln>
                          <a:solidFill>
                            <a:srgbClr val="E3DED1">
                              <a:lumMod val="25000"/>
                            </a:srgbClr>
                          </a:solidFill>
                          <a:effectLst/>
                          <a:uLnTx/>
                          <a:uFillTx/>
                          <a:latin typeface="Candara" panose="020E0502030303020204" pitchFamily="34" charset="0"/>
                          <a:ea typeface="Calibri"/>
                          <a:cs typeface="+mn-cs"/>
                        </a:rPr>
                        <a:t> </a:t>
                      </a: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20000"/>
                        </a:spcBef>
                        <a:spcAft>
                          <a:spcPts val="449"/>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477">
                <a:tc>
                  <a:txBody>
                    <a:bodyPr/>
                    <a:lstStyle/>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
                          <a:srgbClr val="F07F09"/>
                        </a:buClr>
                        <a:buSzPct val="85000"/>
                        <a:buFont typeface="Arial" pitchFamily="34" charset="0"/>
                        <a:buNone/>
                        <a:tabLst/>
                        <a:defRPr/>
                      </a:pPr>
                      <a:endParaRPr kumimoji="0" lang="en-GB" sz="1000" b="0" i="1" u="none" strike="noStrike" kern="1200" cap="none" spc="0" normalizeH="0" baseline="0" noProof="0" dirty="0">
                        <a:ln>
                          <a:noFill/>
                        </a:ln>
                        <a:solidFill>
                          <a:prstClr val="black"/>
                        </a:solidFill>
                        <a:effectLst/>
                        <a:uLnTx/>
                        <a:uFillTx/>
                        <a:latin typeface="Candara" panose="020E0502030303020204" pitchFamily="34" charset="0"/>
                        <a:ea typeface="Times New Roman"/>
                        <a:cs typeface="Calibri" panose="020F0502020204030204" pitchFamily="34" charset="0"/>
                      </a:endParaRPr>
                    </a:p>
                  </a:txBody>
                  <a:tcPr>
                    <a:lnL w="28575" cap="flat" cmpd="sng" algn="ctr">
                      <a:no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3928983" y="4703439"/>
            <a:ext cx="1296144" cy="1530706"/>
            <a:chOff x="1481364" y="5101931"/>
            <a:chExt cx="1296144" cy="1530706"/>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436" y="5101931"/>
              <a:ext cx="900000" cy="926713"/>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481364" y="6078639"/>
              <a:ext cx="1296144" cy="553998"/>
            </a:xfrm>
            <a:prstGeom prst="rect">
              <a:avLst/>
            </a:prstGeom>
          </p:spPr>
          <p:txBody>
            <a:bodyPr wrap="square">
              <a:spAutoFit/>
            </a:bodyPr>
            <a:lstStyle/>
            <a:p>
              <a:pPr algn="ctr"/>
              <a:r>
                <a:rPr lang="en-GB" sz="1000" b="1" dirty="0" err="1">
                  <a:latin typeface="Candara" panose="020E0502030303020204" pitchFamily="34" charset="0"/>
                </a:rPr>
                <a:t>Aleksandar</a:t>
              </a:r>
              <a:r>
                <a:rPr lang="en-GB" sz="1000" b="1" dirty="0">
                  <a:latin typeface="Candara" panose="020E0502030303020204" pitchFamily="34" charset="0"/>
                </a:rPr>
                <a:t> </a:t>
              </a:r>
              <a:r>
                <a:rPr lang="en-GB" sz="1000" b="1" dirty="0" err="1">
                  <a:latin typeface="Candara" panose="020E0502030303020204" pitchFamily="34" charset="0"/>
                </a:rPr>
                <a:t>Popović</a:t>
              </a:r>
              <a:endParaRPr lang="en-GB" sz="1000" b="1" dirty="0">
                <a:latin typeface="Candara" panose="020E0502030303020204" pitchFamily="34" charset="0"/>
              </a:endParaRPr>
            </a:p>
            <a:p>
              <a:pPr algn="ctr"/>
              <a:r>
                <a:rPr lang="en-GB" sz="1000" dirty="0" err="1">
                  <a:latin typeface="Candara" panose="020E0502030303020204" pitchFamily="34" charset="0"/>
                </a:rPr>
                <a:t>Generalni</a:t>
              </a:r>
              <a:r>
                <a:rPr lang="en-GB" sz="1000" dirty="0">
                  <a:latin typeface="Candara" panose="020E0502030303020204" pitchFamily="34" charset="0"/>
                </a:rPr>
                <a:t> </a:t>
              </a:r>
              <a:r>
                <a:rPr lang="en-GB" sz="1000" dirty="0" err="1">
                  <a:latin typeface="Candara" panose="020E0502030303020204" pitchFamily="34" charset="0"/>
                </a:rPr>
                <a:t>direktor</a:t>
              </a:r>
              <a:endParaRPr lang="en-GB" sz="1000" dirty="0">
                <a:latin typeface="Candara" panose="020E0502030303020204" pitchFamily="34" charset="0"/>
              </a:endParaRPr>
            </a:p>
            <a:p>
              <a:pPr algn="ctr"/>
              <a:r>
                <a:rPr lang="en-GB" sz="1000" dirty="0">
                  <a:latin typeface="Candara" panose="020E0502030303020204" pitchFamily="34" charset="0"/>
                </a:rPr>
                <a:t>Novo Nordisk </a:t>
              </a:r>
              <a:r>
                <a:rPr lang="en-GB" sz="1000" dirty="0" err="1">
                  <a:latin typeface="Candara" panose="020E0502030303020204" pitchFamily="34" charset="0"/>
                </a:rPr>
                <a:t>Srbija</a:t>
              </a:r>
              <a:endParaRPr lang="en-GB" sz="1000" dirty="0">
                <a:latin typeface="Candara" panose="020E0502030303020204" pitchFamily="34" charset="0"/>
              </a:endParaRPr>
            </a:p>
          </p:txBody>
        </p:sp>
      </p:grpSp>
      <p:grpSp>
        <p:nvGrpSpPr>
          <p:cNvPr id="8" name="Group 7"/>
          <p:cNvGrpSpPr/>
          <p:nvPr/>
        </p:nvGrpSpPr>
        <p:grpSpPr>
          <a:xfrm>
            <a:off x="2662591" y="4304655"/>
            <a:ext cx="1296144" cy="1695408"/>
            <a:chOff x="3534535" y="4314551"/>
            <a:chExt cx="1296144" cy="1695408"/>
          </a:xfrm>
        </p:grpSpPr>
        <p:sp>
          <p:nvSpPr>
            <p:cNvPr id="21" name="Rectangle 20"/>
            <p:cNvSpPr/>
            <p:nvPr/>
          </p:nvSpPr>
          <p:spPr>
            <a:xfrm>
              <a:off x="3534535" y="5302073"/>
              <a:ext cx="1296144" cy="707886"/>
            </a:xfrm>
            <a:prstGeom prst="rect">
              <a:avLst/>
            </a:prstGeom>
          </p:spPr>
          <p:txBody>
            <a:bodyPr wrap="square">
              <a:spAutoFit/>
            </a:bodyPr>
            <a:lstStyle/>
            <a:p>
              <a:pPr algn="ctr"/>
              <a:r>
                <a:rPr lang="sr-Latn-RS" sz="1000" b="1" dirty="0">
                  <a:latin typeface="Candara" panose="020E0502030303020204" pitchFamily="34" charset="0"/>
                </a:rPr>
                <a:t>Dr Saša Lazović </a:t>
              </a:r>
              <a:r>
                <a:rPr lang="sr-Latn-RS" sz="1000" dirty="0">
                  <a:latin typeface="Candara" panose="020E0502030303020204" pitchFamily="34" charset="0"/>
                </a:rPr>
                <a:t>D</a:t>
              </a:r>
              <a:r>
                <a:rPr lang="en-GB" sz="1000" dirty="0" err="1">
                  <a:latin typeface="Candara" panose="020E0502030303020204" pitchFamily="34" charset="0"/>
                </a:rPr>
                <a:t>irektor</a:t>
              </a:r>
              <a:endParaRPr lang="en-GB" sz="1000" dirty="0">
                <a:latin typeface="Candara" panose="020E0502030303020204" pitchFamily="34" charset="0"/>
              </a:endParaRPr>
            </a:p>
            <a:p>
              <a:pPr algn="ctr"/>
              <a:r>
                <a:rPr lang="sr-Latn-RS" sz="1000" dirty="0">
                  <a:latin typeface="Candara" panose="020E0502030303020204" pitchFamily="34" charset="0"/>
                </a:rPr>
                <a:t>Fond za inovacionu delatnost</a:t>
              </a:r>
              <a:endParaRPr lang="en-GB" sz="1000" dirty="0">
                <a:latin typeface="Candara" panose="020E0502030303020204" pitchFamily="34" charset="0"/>
              </a:endParaRPr>
            </a:p>
          </p:txBody>
        </p:sp>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607" y="4314551"/>
              <a:ext cx="919738" cy="919738"/>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38" name="Group 37"/>
          <p:cNvGrpSpPr/>
          <p:nvPr/>
        </p:nvGrpSpPr>
        <p:grpSpPr>
          <a:xfrm>
            <a:off x="1204480" y="4304655"/>
            <a:ext cx="1656183" cy="1695408"/>
            <a:chOff x="-70117" y="2432448"/>
            <a:chExt cx="1656183" cy="1695408"/>
          </a:xfrm>
        </p:grpSpPr>
        <p:pic>
          <p:nvPicPr>
            <p:cNvPr id="3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2432448"/>
              <a:ext cx="900000" cy="919738"/>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0" name="Rectangle 39"/>
            <p:cNvSpPr/>
            <p:nvPr/>
          </p:nvSpPr>
          <p:spPr>
            <a:xfrm>
              <a:off x="-70117" y="3419970"/>
              <a:ext cx="1656183" cy="707886"/>
            </a:xfrm>
            <a:prstGeom prst="rect">
              <a:avLst/>
            </a:prstGeom>
          </p:spPr>
          <p:txBody>
            <a:bodyPr wrap="square">
              <a:spAutoFit/>
            </a:bodyPr>
            <a:lstStyle/>
            <a:p>
              <a:pPr algn="ctr"/>
              <a:r>
                <a:rPr lang="sr-Latn-RS" sz="1000" b="1" dirty="0">
                  <a:latin typeface="Candara" panose="020E0502030303020204" pitchFamily="34" charset="0"/>
                </a:rPr>
                <a:t>Dr Marija </a:t>
              </a:r>
              <a:r>
                <a:rPr lang="sr-Latn-RS" sz="1000" b="1" dirty="0" err="1">
                  <a:latin typeface="Candara" panose="020E0502030303020204" pitchFamily="34" charset="0"/>
                </a:rPr>
                <a:t>Gnjatović</a:t>
              </a:r>
              <a:endParaRPr lang="sr-Latn-RS" sz="1000" b="1" dirty="0">
                <a:latin typeface="Candara" panose="020E0502030303020204" pitchFamily="34" charset="0"/>
              </a:endParaRPr>
            </a:p>
            <a:p>
              <a:pPr algn="ctr"/>
              <a:r>
                <a:rPr lang="sr-Latn-RS" sz="1000" dirty="0">
                  <a:latin typeface="Candara" panose="020E0502030303020204" pitchFamily="34" charset="0"/>
                </a:rPr>
                <a:t>Državna </a:t>
              </a:r>
              <a:r>
                <a:rPr lang="sr-Latn-RS" sz="1000" dirty="0" err="1">
                  <a:latin typeface="Candara" panose="020E0502030303020204" pitchFamily="34" charset="0"/>
                </a:rPr>
                <a:t>sekretarka</a:t>
              </a:r>
              <a:endParaRPr lang="sr-Latn-RS" sz="1000" dirty="0">
                <a:latin typeface="Candara" panose="020E0502030303020204" pitchFamily="34" charset="0"/>
              </a:endParaRPr>
            </a:p>
            <a:p>
              <a:pPr algn="ctr"/>
              <a:r>
                <a:rPr lang="sr-Latn-RS" sz="1000" dirty="0">
                  <a:latin typeface="Candara" panose="020E0502030303020204" pitchFamily="34" charset="0"/>
                </a:rPr>
                <a:t>Ministarstvo nauke, </a:t>
              </a:r>
              <a:r>
                <a:rPr lang="sr-Latn-RS" sz="1000" spc="-40" dirty="0">
                  <a:latin typeface="Candara" panose="020E0502030303020204" pitchFamily="34" charset="0"/>
                </a:rPr>
                <a:t>tehnološkog razvoja i inovacija</a:t>
              </a:r>
              <a:endParaRPr lang="en-GB" sz="1000" spc="-40" dirty="0">
                <a:latin typeface="Candara" panose="020E0502030303020204" pitchFamily="34" charset="0"/>
              </a:endParaRPr>
            </a:p>
          </p:txBody>
        </p:sp>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0279" y="2144415"/>
            <a:ext cx="917314" cy="900000"/>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15266" y="4764524"/>
            <a:ext cx="1105013" cy="1481257"/>
            <a:chOff x="159735" y="4795805"/>
            <a:chExt cx="1105013" cy="1481257"/>
          </a:xfrm>
        </p:grpSpPr>
        <p:sp>
          <p:nvSpPr>
            <p:cNvPr id="34" name="Rectangle 33"/>
            <p:cNvSpPr/>
            <p:nvPr/>
          </p:nvSpPr>
          <p:spPr>
            <a:xfrm>
              <a:off x="159735" y="5723064"/>
              <a:ext cx="1105013" cy="553998"/>
            </a:xfrm>
            <a:prstGeom prst="rect">
              <a:avLst/>
            </a:prstGeom>
          </p:spPr>
          <p:txBody>
            <a:bodyPr wrap="square">
              <a:spAutoFit/>
            </a:bodyPr>
            <a:lstStyle/>
            <a:p>
              <a:pPr algn="ctr"/>
              <a:r>
                <a:rPr lang="sr-Latn-RS" sz="1000" b="1" dirty="0">
                  <a:latin typeface="Candara" panose="020E0502030303020204" pitchFamily="34" charset="0"/>
                </a:rPr>
                <a:t>Dr Ivana Kostić</a:t>
              </a:r>
            </a:p>
            <a:p>
              <a:pPr algn="ctr"/>
              <a:r>
                <a:rPr lang="sr-Latn-RS" sz="1000" dirty="0">
                  <a:latin typeface="Candara" panose="020E0502030303020204" pitchFamily="34" charset="0"/>
                </a:rPr>
                <a:t>Konsultant Projekat SAIGE</a:t>
              </a:r>
              <a:endParaRPr lang="en-GB" sz="1000" spc="-50" dirty="0">
                <a:latin typeface="Candara" panose="020E0502030303020204" pitchFamily="34" charset="0"/>
              </a:endParaRPr>
            </a:p>
          </p:txBody>
        </p:sp>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714"/>
            <a:stretch/>
          </p:blipFill>
          <p:spPr bwMode="auto">
            <a:xfrm>
              <a:off x="275112" y="4795805"/>
              <a:ext cx="900000" cy="908544"/>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6" name="Group 5">
            <a:extLst>
              <a:ext uri="{FF2B5EF4-FFF2-40B4-BE49-F238E27FC236}">
                <a16:creationId xmlns:a16="http://schemas.microsoft.com/office/drawing/2014/main" id="{DA091CBF-9257-321F-2EFE-D754CA8AFFC7}"/>
              </a:ext>
            </a:extLst>
          </p:cNvPr>
          <p:cNvGrpSpPr/>
          <p:nvPr/>
        </p:nvGrpSpPr>
        <p:grpSpPr>
          <a:xfrm>
            <a:off x="204155" y="416223"/>
            <a:ext cx="4968552" cy="590113"/>
            <a:chOff x="168151" y="416223"/>
            <a:chExt cx="4968552" cy="590113"/>
          </a:xfrm>
        </p:grpSpPr>
        <p:sp>
          <p:nvSpPr>
            <p:cNvPr id="9" name="Rectangle 8">
              <a:extLst>
                <a:ext uri="{FF2B5EF4-FFF2-40B4-BE49-F238E27FC236}">
                  <a16:creationId xmlns:a16="http://schemas.microsoft.com/office/drawing/2014/main" id="{22F4E183-1915-3B97-13CB-6D10F2DEA7F1}"/>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10" name="Rectangle 9">
              <a:extLst>
                <a:ext uri="{FF2B5EF4-FFF2-40B4-BE49-F238E27FC236}">
                  <a16:creationId xmlns:a16="http://schemas.microsoft.com/office/drawing/2014/main" id="{C775D905-4B25-8BE8-44B8-DC488BB3A2C5}"/>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11" name="Picture 2">
              <a:extLst>
                <a:ext uri="{FF2B5EF4-FFF2-40B4-BE49-F238E27FC236}">
                  <a16:creationId xmlns:a16="http://schemas.microsoft.com/office/drawing/2014/main" id="{FE065C77-AF34-2A4A-5940-933767D484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719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9026131"/>
              </p:ext>
            </p:extLst>
          </p:nvPr>
        </p:nvGraphicFramePr>
        <p:xfrm>
          <a:off x="281099" y="1424335"/>
          <a:ext cx="4812122" cy="4679002"/>
        </p:xfrm>
        <a:graphic>
          <a:graphicData uri="http://schemas.openxmlformats.org/drawingml/2006/table">
            <a:tbl>
              <a:tblPr>
                <a:tableStyleId>{21E4AEA4-8DFA-4A89-87EB-49C32662AFE0}</a:tableStyleId>
              </a:tblPr>
              <a:tblGrid>
                <a:gridCol w="980058">
                  <a:extLst>
                    <a:ext uri="{9D8B030D-6E8A-4147-A177-3AD203B41FA5}">
                      <a16:colId xmlns:a16="http://schemas.microsoft.com/office/drawing/2014/main" val="20000"/>
                    </a:ext>
                  </a:extLst>
                </a:gridCol>
                <a:gridCol w="3832064">
                  <a:extLst>
                    <a:ext uri="{9D8B030D-6E8A-4147-A177-3AD203B41FA5}">
                      <a16:colId xmlns:a16="http://schemas.microsoft.com/office/drawing/2014/main" val="20002"/>
                    </a:ext>
                  </a:extLst>
                </a:gridCol>
              </a:tblGrid>
              <a:tr h="324000">
                <a:tc gridSpan="2">
                  <a:txBody>
                    <a:bodyPr/>
                    <a:lstStyle/>
                    <a:p>
                      <a:pPr marL="0" marR="0" lvl="0" indent="0" algn="l" defTabSz="914400" rtl="0" eaLnBrk="1" fontAlgn="auto" latinLnBrk="0" hangingPunct="1">
                        <a:lnSpc>
                          <a:spcPct val="100000"/>
                        </a:lnSpc>
                        <a:spcBef>
                          <a:spcPct val="20000"/>
                        </a:spcBef>
                        <a:spcAft>
                          <a:spcPts val="0"/>
                        </a:spcAft>
                        <a:buClr>
                          <a:srgbClr val="F07F09"/>
                        </a:buClr>
                        <a:buSzPct val="85000"/>
                        <a:buFont typeface="Arial" pitchFamily="34" charset="0"/>
                        <a:buNone/>
                        <a:tabLst/>
                        <a:defRPr/>
                      </a:pPr>
                      <a:r>
                        <a:rPr kumimoji="0" lang="sr-Latn-RS"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Program</a:t>
                      </a:r>
                      <a:endPar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txBody>
                  <a:tcPr marL="68580" marR="68580" marT="0" marB="0" anchor="ctr">
                    <a:solidFill>
                      <a:schemeClr val="bg2"/>
                    </a:solidFill>
                  </a:tcPr>
                </a:tc>
                <a:tc hMerge="1">
                  <a:txBody>
                    <a:bodyPr/>
                    <a:lstStyle/>
                    <a:p>
                      <a:pPr>
                        <a:lnSpc>
                          <a:spcPct val="114000"/>
                        </a:lnSpc>
                        <a:spcBef>
                          <a:spcPts val="600"/>
                        </a:spcBef>
                        <a:spcAft>
                          <a:spcPts val="600"/>
                        </a:spcAft>
                      </a:pPr>
                      <a:endParaRPr lang="en-GB" sz="1100" b="0"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2"/>
                  </a:ext>
                </a:extLst>
              </a:tr>
              <a:tr h="360000">
                <a:tc>
                  <a:txBody>
                    <a:bodyPr/>
                    <a:lstStyle/>
                    <a:p>
                      <a:pPr algn="ctr">
                        <a:lnSpc>
                          <a:spcPct val="100000"/>
                        </a:lnSpc>
                        <a:spcBef>
                          <a:spcPts val="300"/>
                        </a:spcBef>
                        <a:spcAft>
                          <a:spcPts val="300"/>
                        </a:spcAft>
                      </a:pPr>
                      <a:r>
                        <a:rPr lang="sr-Cyrl-RS" sz="1100" b="1" dirty="0">
                          <a:solidFill>
                            <a:srgbClr val="000000"/>
                          </a:solidFill>
                          <a:effectLst/>
                          <a:latin typeface="Candara" panose="020E0502030303020204" pitchFamily="34" charset="0"/>
                          <a:ea typeface="Times New Roman"/>
                          <a:cs typeface="Calibri" panose="020F0502020204030204" pitchFamily="34" charset="0"/>
                        </a:rPr>
                        <a:t>9:00 – 10:00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Registracija učesnika i postavljanje poster prezentacija</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0"/>
                  </a:ext>
                </a:extLst>
              </a:tr>
              <a:tr h="719002">
                <a:tc>
                  <a:txBody>
                    <a:bodyPr/>
                    <a:lstStyle/>
                    <a:p>
                      <a:pPr algn="ctr">
                        <a:lnSpc>
                          <a:spcPct val="100000"/>
                        </a:lnSpc>
                        <a:spcBef>
                          <a:spcPts val="300"/>
                        </a:spcBef>
                        <a:spcAft>
                          <a:spcPts val="300"/>
                        </a:spcAft>
                      </a:pPr>
                      <a:r>
                        <a:rPr lang="en-US" sz="1100" b="1" dirty="0">
                          <a:solidFill>
                            <a:srgbClr val="000000"/>
                          </a:solidFill>
                          <a:effectLst/>
                          <a:latin typeface="Candara" panose="020E0502030303020204" pitchFamily="34" charset="0"/>
                          <a:ea typeface="Times New Roman"/>
                          <a:cs typeface="Calibri" panose="020F0502020204030204" pitchFamily="34" charset="0"/>
                        </a:rPr>
                        <a:t>10</a:t>
                      </a:r>
                      <a:r>
                        <a:rPr lang="sr-Cyrl-RS" sz="1100" b="1" dirty="0">
                          <a:solidFill>
                            <a:srgbClr val="000000"/>
                          </a:solidFill>
                          <a:effectLst/>
                          <a:latin typeface="Candara" panose="020E0502030303020204" pitchFamily="34" charset="0"/>
                          <a:ea typeface="Times New Roman"/>
                          <a:cs typeface="Calibri" panose="020F0502020204030204" pitchFamily="34" charset="0"/>
                        </a:rPr>
                        <a:t>:00 – 10:</a:t>
                      </a:r>
                      <a:r>
                        <a:rPr lang="en-US" sz="1100" b="1" dirty="0">
                          <a:solidFill>
                            <a:srgbClr val="000000"/>
                          </a:solidFill>
                          <a:effectLst/>
                          <a:latin typeface="Candara" panose="020E0502030303020204" pitchFamily="34" charset="0"/>
                          <a:ea typeface="Times New Roman"/>
                          <a:cs typeface="Calibri" panose="020F0502020204030204" pitchFamily="34" charset="0"/>
                        </a:rPr>
                        <a:t>15</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Pozdravna reč i otvaranje skupa</a:t>
                      </a:r>
                    </a:p>
                    <a:p>
                      <a:pPr>
                        <a:lnSpc>
                          <a:spcPct val="100000"/>
                        </a:lnSpc>
                        <a:spcBef>
                          <a:spcPts val="300"/>
                        </a:spcBef>
                        <a:spcAft>
                          <a:spcPts val="300"/>
                        </a:spcAft>
                      </a:pPr>
                      <a:r>
                        <a:rPr lang="sr-Latn-RS" sz="1000" b="0" i="1" dirty="0">
                          <a:solidFill>
                            <a:srgbClr val="000000"/>
                          </a:solidFill>
                          <a:effectLst/>
                          <a:latin typeface="Candara" panose="020E0502030303020204" pitchFamily="34" charset="0"/>
                          <a:ea typeface="Times New Roman"/>
                          <a:cs typeface="Calibri" panose="020F0502020204030204" pitchFamily="34" charset="0"/>
                        </a:rPr>
                        <a:t>prof Branislava Miljković, predsednica SFUS-a</a:t>
                      </a:r>
                      <a:endParaRPr lang="en-GB" sz="1000" b="0" i="1" dirty="0">
                        <a:effectLst/>
                        <a:latin typeface="Candara" panose="020E0502030303020204" pitchFamily="34" charset="0"/>
                        <a:ea typeface="Times New Roman"/>
                        <a:cs typeface="Calibri" panose="020F0502020204030204" pitchFamily="34" charset="0"/>
                      </a:endParaRPr>
                    </a:p>
                    <a:p>
                      <a:pPr>
                        <a:lnSpc>
                          <a:spcPct val="100000"/>
                        </a:lnSpc>
                        <a:spcBef>
                          <a:spcPts val="300"/>
                        </a:spcBef>
                        <a:spcAft>
                          <a:spcPts val="300"/>
                        </a:spcAft>
                      </a:pPr>
                      <a:r>
                        <a:rPr lang="sr-Latn-RS" sz="1000" b="0" i="1" dirty="0">
                          <a:solidFill>
                            <a:srgbClr val="000000"/>
                          </a:solidFill>
                          <a:effectLst/>
                          <a:latin typeface="Candara" panose="020E0502030303020204" pitchFamily="34" charset="0"/>
                          <a:ea typeface="Times New Roman"/>
                          <a:cs typeface="Calibri" panose="020F0502020204030204" pitchFamily="34" charset="0"/>
                        </a:rPr>
                        <a:t>prof Jelena </a:t>
                      </a:r>
                      <a:r>
                        <a:rPr lang="sr-Latn-RS" sz="1000" b="0" i="1" dirty="0" err="1">
                          <a:solidFill>
                            <a:srgbClr val="000000"/>
                          </a:solidFill>
                          <a:effectLst/>
                          <a:latin typeface="Candara" panose="020E0502030303020204" pitchFamily="34" charset="0"/>
                          <a:ea typeface="Times New Roman"/>
                          <a:cs typeface="Calibri" panose="020F0502020204030204" pitchFamily="34" charset="0"/>
                        </a:rPr>
                        <a:t>Parojčić</a:t>
                      </a:r>
                      <a:r>
                        <a:rPr lang="sr-Latn-RS" sz="1000" b="0" i="1" dirty="0">
                          <a:solidFill>
                            <a:srgbClr val="000000"/>
                          </a:solidFill>
                          <a:effectLst/>
                          <a:latin typeface="Candara" panose="020E0502030303020204" pitchFamily="34" charset="0"/>
                          <a:ea typeface="Times New Roman"/>
                          <a:cs typeface="Calibri" panose="020F0502020204030204" pitchFamily="34" charset="0"/>
                        </a:rPr>
                        <a:t>, predsednica Naučnog odbora</a:t>
                      </a:r>
                      <a:endParaRPr lang="en-GB" sz="1000" b="0" i="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1"/>
                  </a:ext>
                </a:extLst>
              </a:tr>
              <a:tr h="720000">
                <a:tc>
                  <a:txBody>
                    <a:bodyPr/>
                    <a:lstStyle/>
                    <a:p>
                      <a:pPr algn="ctr">
                        <a:lnSpc>
                          <a:spcPct val="100000"/>
                        </a:lnSpc>
                        <a:spcBef>
                          <a:spcPts val="300"/>
                        </a:spcBef>
                        <a:spcAft>
                          <a:spcPts val="300"/>
                        </a:spcAft>
                      </a:pPr>
                      <a:r>
                        <a:rPr lang="sr-Cyrl-RS" sz="1100" b="1" dirty="0">
                          <a:solidFill>
                            <a:srgbClr val="000000"/>
                          </a:solidFill>
                          <a:effectLst/>
                          <a:latin typeface="Candara" panose="020E0502030303020204" pitchFamily="34" charset="0"/>
                          <a:ea typeface="Times New Roman"/>
                          <a:cs typeface="Calibri" panose="020F0502020204030204" pitchFamily="34" charset="0"/>
                        </a:rPr>
                        <a:t>10:15 – 11:15</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Plenarna predavanja</a:t>
                      </a:r>
                      <a:endParaRPr lang="en-GB" sz="1100" b="1" dirty="0">
                        <a:effectLst/>
                        <a:latin typeface="Candara" panose="020E0502030303020204" pitchFamily="34" charset="0"/>
                        <a:ea typeface="Times New Roman"/>
                        <a:cs typeface="Calibri" panose="020F0502020204030204" pitchFamily="34" charset="0"/>
                      </a:endParaRPr>
                    </a:p>
                    <a:p>
                      <a:pPr>
                        <a:lnSpc>
                          <a:spcPct val="100000"/>
                        </a:lnSpc>
                        <a:spcBef>
                          <a:spcPts val="300"/>
                        </a:spcBef>
                        <a:spcAft>
                          <a:spcPts val="300"/>
                        </a:spcAft>
                      </a:pPr>
                      <a:r>
                        <a:rPr lang="sr-Latn-RS" sz="1000" b="0" i="1" dirty="0">
                          <a:solidFill>
                            <a:srgbClr val="000000"/>
                          </a:solidFill>
                          <a:effectLst/>
                          <a:latin typeface="Candara" panose="020E0502030303020204" pitchFamily="34" charset="0"/>
                          <a:ea typeface="Times New Roman"/>
                          <a:cs typeface="Calibri" panose="020F0502020204030204" pitchFamily="34" charset="0"/>
                        </a:rPr>
                        <a:t>Dr Bojan Trkulja,</a:t>
                      </a:r>
                      <a:r>
                        <a:rPr lang="sr-Latn-RS" sz="1000" b="0" i="1" baseline="0" dirty="0">
                          <a:solidFill>
                            <a:srgbClr val="000000"/>
                          </a:solidFill>
                          <a:effectLst/>
                          <a:latin typeface="Candara" panose="020E0502030303020204" pitchFamily="34" charset="0"/>
                          <a:ea typeface="Times New Roman"/>
                          <a:cs typeface="Calibri" panose="020F0502020204030204" pitchFamily="34" charset="0"/>
                        </a:rPr>
                        <a:t> </a:t>
                      </a:r>
                      <a:r>
                        <a:rPr lang="sr-Latn-RS" sz="1000" b="0" i="1" dirty="0">
                          <a:solidFill>
                            <a:srgbClr val="000000"/>
                          </a:solidFill>
                          <a:effectLst/>
                          <a:latin typeface="Candara" panose="020E0502030303020204" pitchFamily="34" charset="0"/>
                          <a:ea typeface="Times New Roman"/>
                          <a:cs typeface="Calibri" panose="020F0502020204030204" pitchFamily="34" charset="0"/>
                        </a:rPr>
                        <a:t>INOVIA</a:t>
                      </a:r>
                      <a:endParaRPr lang="en-GB" sz="1000" b="0" i="1" dirty="0">
                        <a:effectLst/>
                        <a:latin typeface="Candara" panose="020E0502030303020204" pitchFamily="34" charset="0"/>
                        <a:ea typeface="Times New Roman"/>
                        <a:cs typeface="Calibri" panose="020F0502020204030204" pitchFamily="34" charset="0"/>
                      </a:endParaRPr>
                    </a:p>
                    <a:p>
                      <a:pPr>
                        <a:lnSpc>
                          <a:spcPct val="100000"/>
                        </a:lnSpc>
                        <a:spcBef>
                          <a:spcPts val="300"/>
                        </a:spcBef>
                        <a:spcAft>
                          <a:spcPts val="300"/>
                        </a:spcAft>
                      </a:pPr>
                      <a:r>
                        <a:rPr lang="sr-Latn-RS" sz="1000" b="0" i="1" dirty="0">
                          <a:solidFill>
                            <a:srgbClr val="000000"/>
                          </a:solidFill>
                          <a:effectLst/>
                          <a:latin typeface="Candara" panose="020E0502030303020204" pitchFamily="34" charset="0"/>
                          <a:ea typeface="Times New Roman"/>
                          <a:cs typeface="Calibri" panose="020F0502020204030204" pitchFamily="34" charset="0"/>
                        </a:rPr>
                        <a:t>prof </a:t>
                      </a:r>
                      <a:r>
                        <a:rPr lang="sr-Latn-RS" sz="1000" b="0" i="1" dirty="0" err="1">
                          <a:solidFill>
                            <a:srgbClr val="000000"/>
                          </a:solidFill>
                          <a:effectLst/>
                          <a:latin typeface="Candara" panose="020E0502030303020204" pitchFamily="34" charset="0"/>
                          <a:ea typeface="Times New Roman"/>
                          <a:cs typeface="Calibri" panose="020F0502020204030204" pitchFamily="34" charset="0"/>
                        </a:rPr>
                        <a:t>Marin</a:t>
                      </a:r>
                      <a:r>
                        <a:rPr lang="sr-Latn-RS" sz="1000" b="0" i="1" dirty="0">
                          <a:solidFill>
                            <a:srgbClr val="000000"/>
                          </a:solidFill>
                          <a:effectLst/>
                          <a:latin typeface="Candara" panose="020E0502030303020204" pitchFamily="34" charset="0"/>
                          <a:ea typeface="Times New Roman"/>
                          <a:cs typeface="Calibri" panose="020F0502020204030204" pitchFamily="34" charset="0"/>
                        </a:rPr>
                        <a:t> </a:t>
                      </a:r>
                      <a:r>
                        <a:rPr lang="sr-Latn-RS" sz="1000" b="0" i="1" dirty="0" err="1">
                          <a:solidFill>
                            <a:srgbClr val="000000"/>
                          </a:solidFill>
                          <a:effectLst/>
                          <a:latin typeface="Candara" panose="020E0502030303020204" pitchFamily="34" charset="0"/>
                          <a:ea typeface="Times New Roman"/>
                          <a:cs typeface="Calibri" panose="020F0502020204030204" pitchFamily="34" charset="0"/>
                        </a:rPr>
                        <a:t>Jukić</a:t>
                      </a:r>
                      <a:r>
                        <a:rPr lang="sr-Latn-RS" sz="1000" b="0" i="1" dirty="0">
                          <a:solidFill>
                            <a:srgbClr val="000000"/>
                          </a:solidFill>
                          <a:effectLst/>
                          <a:latin typeface="Candara" panose="020E0502030303020204" pitchFamily="34" charset="0"/>
                          <a:ea typeface="Times New Roman"/>
                          <a:cs typeface="Calibri" panose="020F0502020204030204" pitchFamily="34" charset="0"/>
                        </a:rPr>
                        <a:t>, Univerzitet u Beogradu – Farmaceutski fakultet</a:t>
                      </a:r>
                      <a:endParaRPr lang="en-GB" sz="1000" b="0" i="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3"/>
                  </a:ext>
                </a:extLst>
              </a:tr>
              <a:tr h="288000">
                <a:tc>
                  <a:txBody>
                    <a:bodyPr/>
                    <a:lstStyle/>
                    <a:p>
                      <a:pPr algn="ctr">
                        <a:lnSpc>
                          <a:spcPct val="100000"/>
                        </a:lnSpc>
                        <a:spcBef>
                          <a:spcPts val="300"/>
                        </a:spcBef>
                        <a:spcAft>
                          <a:spcPts val="300"/>
                        </a:spcAft>
                      </a:pPr>
                      <a:r>
                        <a:rPr lang="sr-Cyrl-RS" sz="1100" b="1" dirty="0">
                          <a:solidFill>
                            <a:srgbClr val="000000"/>
                          </a:solidFill>
                          <a:effectLst/>
                          <a:latin typeface="Candara" panose="020E0502030303020204" pitchFamily="34" charset="0"/>
                          <a:ea typeface="Times New Roman"/>
                          <a:cs typeface="Calibri" panose="020F0502020204030204" pitchFamily="34" charset="0"/>
                        </a:rPr>
                        <a:t>11:15 – 11:45</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0" dirty="0">
                          <a:solidFill>
                            <a:srgbClr val="000000"/>
                          </a:solidFill>
                          <a:effectLst/>
                          <a:latin typeface="Candara" panose="020E0502030303020204" pitchFamily="34" charset="0"/>
                          <a:ea typeface="Times New Roman"/>
                          <a:cs typeface="Calibri" panose="020F0502020204030204" pitchFamily="34" charset="0"/>
                        </a:rPr>
                        <a:t>Pauza za kafu</a:t>
                      </a:r>
                      <a:endParaRPr lang="en-GB" sz="1100" b="0"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4"/>
                  </a:ext>
                </a:extLst>
              </a:tr>
              <a:tr h="288000">
                <a:tc>
                  <a:txBody>
                    <a:bodyPr/>
                    <a:lstStyle/>
                    <a:p>
                      <a:pPr algn="ctr">
                        <a:lnSpc>
                          <a:spcPct val="100000"/>
                        </a:lnSpc>
                        <a:spcBef>
                          <a:spcPts val="300"/>
                        </a:spcBef>
                        <a:spcAft>
                          <a:spcPts val="300"/>
                        </a:spcAft>
                      </a:pPr>
                      <a:r>
                        <a:rPr lang="sr-Cyrl-RS" sz="1100" b="1" dirty="0">
                          <a:solidFill>
                            <a:srgbClr val="000000"/>
                          </a:solidFill>
                          <a:effectLst/>
                          <a:latin typeface="Candara" panose="020E0502030303020204" pitchFamily="34" charset="0"/>
                          <a:ea typeface="Times New Roman"/>
                          <a:cs typeface="Calibri" panose="020F0502020204030204" pitchFamily="34" charset="0"/>
                        </a:rPr>
                        <a:t>11:45 – 13:45</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Sesija predavanja po pozivu </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5"/>
                  </a:ext>
                </a:extLst>
              </a:tr>
              <a:tr h="288000">
                <a:tc>
                  <a:txBody>
                    <a:bodyPr/>
                    <a:lstStyle/>
                    <a:p>
                      <a:pPr algn="ct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1</a:t>
                      </a:r>
                      <a:r>
                        <a:rPr lang="sr-Cyrl-RS" sz="1100" b="1" dirty="0">
                          <a:solidFill>
                            <a:srgbClr val="000000"/>
                          </a:solidFill>
                          <a:effectLst/>
                          <a:latin typeface="Candara" panose="020E0502030303020204" pitchFamily="34" charset="0"/>
                          <a:ea typeface="Times New Roman"/>
                          <a:cs typeface="Calibri" panose="020F0502020204030204" pitchFamily="34" charset="0"/>
                        </a:rPr>
                        <a:t>3:45 – 14:30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0" dirty="0">
                          <a:solidFill>
                            <a:srgbClr val="000000"/>
                          </a:solidFill>
                          <a:effectLst/>
                          <a:latin typeface="Candara" panose="020E0502030303020204" pitchFamily="34" charset="0"/>
                          <a:ea typeface="Times New Roman"/>
                          <a:cs typeface="Calibri" panose="020F0502020204030204" pitchFamily="34" charset="0"/>
                        </a:rPr>
                        <a:t>Pauza za ručak</a:t>
                      </a:r>
                      <a:endParaRPr lang="en-GB" sz="1100" b="0"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6"/>
                  </a:ext>
                </a:extLst>
              </a:tr>
              <a:tr h="720000">
                <a:tc>
                  <a:txBody>
                    <a:bodyPr/>
                    <a:lstStyle/>
                    <a:p>
                      <a:pPr algn="ct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14:30 – 15:30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i="0" dirty="0">
                          <a:effectLst/>
                          <a:latin typeface="Candara" panose="020E0502030303020204" pitchFamily="34" charset="0"/>
                          <a:ea typeface="Times New Roman"/>
                          <a:cs typeface="Calibri" panose="020F0502020204030204" pitchFamily="34" charset="0"/>
                        </a:rPr>
                        <a:t>Panel diskusija:</a:t>
                      </a:r>
                      <a:r>
                        <a:rPr lang="sr-Latn-RS" sz="1100" b="1" i="0" baseline="0" dirty="0">
                          <a:effectLst/>
                          <a:latin typeface="Candara" panose="020E0502030303020204" pitchFamily="34" charset="0"/>
                          <a:ea typeface="Times New Roman"/>
                          <a:cs typeface="Calibri" panose="020F0502020204030204" pitchFamily="34" charset="0"/>
                        </a:rPr>
                        <a:t> </a:t>
                      </a:r>
                      <a:r>
                        <a:rPr lang="sr-Latn-RS" sz="1100" b="1" i="0" dirty="0">
                          <a:effectLst/>
                          <a:latin typeface="Candara" panose="020E0502030303020204" pitchFamily="34" charset="0"/>
                          <a:ea typeface="Times New Roman"/>
                          <a:cs typeface="Calibri" panose="020F0502020204030204" pitchFamily="34" charset="0"/>
                        </a:rPr>
                        <a:t>Nauka kao motor inovacija: možemo li bolje?</a:t>
                      </a:r>
                      <a:endParaRPr lang="sr-Cyrl-RS" sz="1100" b="1" i="0" dirty="0">
                        <a:effectLst/>
                        <a:latin typeface="Candara" panose="020E0502030303020204" pitchFamily="34" charset="0"/>
                        <a:ea typeface="Times New Roman"/>
                        <a:cs typeface="Calibri" panose="020F0502020204030204" pitchFamily="34" charset="0"/>
                      </a:endParaRPr>
                    </a:p>
                    <a:p>
                      <a:pPr>
                        <a:lnSpc>
                          <a:spcPct val="100000"/>
                        </a:lnSpc>
                        <a:spcBef>
                          <a:spcPts val="300"/>
                        </a:spcBef>
                        <a:spcAft>
                          <a:spcPts val="300"/>
                        </a:spcAft>
                      </a:pPr>
                      <a:r>
                        <a:rPr lang="sr-Latn-RS" sz="1000" b="0" i="1" dirty="0">
                          <a:effectLst/>
                          <a:latin typeface="Candara" panose="020E0502030303020204" pitchFamily="34" charset="0"/>
                          <a:ea typeface="Times New Roman"/>
                          <a:cs typeface="Calibri" panose="020F0502020204030204" pitchFamily="34" charset="0"/>
                        </a:rPr>
                        <a:t>Moderator prof Aleksandra Buha Đorđević</a:t>
                      </a:r>
                      <a:endParaRPr lang="en-GB" sz="1000" b="0" i="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7"/>
                  </a:ext>
                </a:extLst>
              </a:tr>
              <a:tr h="324000">
                <a:tc>
                  <a:txBody>
                    <a:bodyPr/>
                    <a:lstStyle/>
                    <a:p>
                      <a:pPr algn="ctr">
                        <a:lnSpc>
                          <a:spcPct val="100000"/>
                        </a:lnSpc>
                        <a:spcBef>
                          <a:spcPts val="300"/>
                        </a:spcBef>
                        <a:spcAft>
                          <a:spcPts val="300"/>
                        </a:spcAft>
                      </a:pPr>
                      <a:r>
                        <a:rPr lang="sr-Cyrl-RS" sz="1100" b="1" dirty="0">
                          <a:solidFill>
                            <a:srgbClr val="000000"/>
                          </a:solidFill>
                          <a:effectLst/>
                          <a:latin typeface="Candara" panose="020E0502030303020204" pitchFamily="34" charset="0"/>
                          <a:ea typeface="Times New Roman"/>
                          <a:cs typeface="Calibri" panose="020F0502020204030204" pitchFamily="34" charset="0"/>
                        </a:rPr>
                        <a:t>1</a:t>
                      </a:r>
                      <a:r>
                        <a:rPr lang="sr-Latn-RS" sz="1100" b="1" dirty="0">
                          <a:solidFill>
                            <a:srgbClr val="000000"/>
                          </a:solidFill>
                          <a:effectLst/>
                          <a:latin typeface="Candara" panose="020E0502030303020204" pitchFamily="34" charset="0"/>
                          <a:ea typeface="Times New Roman"/>
                          <a:cs typeface="Calibri" panose="020F0502020204030204" pitchFamily="34" charset="0"/>
                        </a:rPr>
                        <a:t>5</a:t>
                      </a:r>
                      <a:r>
                        <a:rPr lang="sr-Cyrl-RS" sz="1100" b="1" dirty="0">
                          <a:solidFill>
                            <a:srgbClr val="000000"/>
                          </a:solidFill>
                          <a:effectLst/>
                          <a:latin typeface="Candara" panose="020E0502030303020204" pitchFamily="34" charset="0"/>
                          <a:ea typeface="Times New Roman"/>
                          <a:cs typeface="Calibri" panose="020F0502020204030204" pitchFamily="34" charset="0"/>
                        </a:rPr>
                        <a:t>:30 – 1</a:t>
                      </a:r>
                      <a:r>
                        <a:rPr lang="sr-Latn-RS" sz="1100" b="1" dirty="0">
                          <a:solidFill>
                            <a:srgbClr val="000000"/>
                          </a:solidFill>
                          <a:effectLst/>
                          <a:latin typeface="Candara" panose="020E0502030303020204" pitchFamily="34" charset="0"/>
                          <a:ea typeface="Times New Roman"/>
                          <a:cs typeface="Calibri" panose="020F0502020204030204" pitchFamily="34" charset="0"/>
                        </a:rPr>
                        <a:t>6</a:t>
                      </a:r>
                      <a:r>
                        <a:rPr lang="sr-Cyrl-RS" sz="1100" b="1" dirty="0">
                          <a:solidFill>
                            <a:srgbClr val="000000"/>
                          </a:solidFill>
                          <a:effectLst/>
                          <a:latin typeface="Candara" panose="020E0502030303020204" pitchFamily="34" charset="0"/>
                          <a:ea typeface="Times New Roman"/>
                          <a:cs typeface="Calibri" panose="020F0502020204030204" pitchFamily="34" charset="0"/>
                        </a:rPr>
                        <a:t>:</a:t>
                      </a:r>
                      <a:r>
                        <a:rPr lang="sr-Latn-RS" sz="1100" b="1" dirty="0">
                          <a:solidFill>
                            <a:srgbClr val="000000"/>
                          </a:solidFill>
                          <a:effectLst/>
                          <a:latin typeface="Candara" panose="020E0502030303020204" pitchFamily="34" charset="0"/>
                          <a:ea typeface="Times New Roman"/>
                          <a:cs typeface="Calibri" panose="020F0502020204030204" pitchFamily="34" charset="0"/>
                        </a:rPr>
                        <a:t>30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Poster sesija</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8"/>
                  </a:ext>
                </a:extLst>
              </a:tr>
              <a:tr h="324000">
                <a:tc>
                  <a:txBody>
                    <a:bodyPr/>
                    <a:lstStyle/>
                    <a:p>
                      <a:pPr algn="ctr">
                        <a:lnSpc>
                          <a:spcPct val="100000"/>
                        </a:lnSpc>
                        <a:spcBef>
                          <a:spcPts val="300"/>
                        </a:spcBef>
                        <a:spcAft>
                          <a:spcPts val="300"/>
                        </a:spcAft>
                      </a:pPr>
                      <a:r>
                        <a:rPr lang="en-US" sz="1100" b="1" dirty="0">
                          <a:solidFill>
                            <a:srgbClr val="000000"/>
                          </a:solidFill>
                          <a:effectLst/>
                          <a:latin typeface="Candara" panose="020E0502030303020204" pitchFamily="34" charset="0"/>
                          <a:ea typeface="Times New Roman"/>
                          <a:cs typeface="Calibri" panose="020F0502020204030204" pitchFamily="34" charset="0"/>
                        </a:rPr>
                        <a:t>16</a:t>
                      </a:r>
                      <a:r>
                        <a:rPr lang="sr-Cyrl-RS" sz="1100" b="1" dirty="0">
                          <a:solidFill>
                            <a:srgbClr val="000000"/>
                          </a:solidFill>
                          <a:effectLst/>
                          <a:latin typeface="Candara" panose="020E0502030303020204" pitchFamily="34" charset="0"/>
                          <a:ea typeface="Times New Roman"/>
                          <a:cs typeface="Calibri" panose="020F0502020204030204" pitchFamily="34" charset="0"/>
                        </a:rPr>
                        <a:t>:</a:t>
                      </a:r>
                      <a:r>
                        <a:rPr lang="en-US" sz="1100" b="1" dirty="0">
                          <a:solidFill>
                            <a:srgbClr val="000000"/>
                          </a:solidFill>
                          <a:effectLst/>
                          <a:latin typeface="Candara" panose="020E0502030303020204" pitchFamily="34" charset="0"/>
                          <a:ea typeface="Times New Roman"/>
                          <a:cs typeface="Calibri" panose="020F0502020204030204" pitchFamily="34" charset="0"/>
                        </a:rPr>
                        <a:t>3</a:t>
                      </a:r>
                      <a:r>
                        <a:rPr lang="sr-Cyrl-RS" sz="1100" b="1" dirty="0">
                          <a:solidFill>
                            <a:srgbClr val="000000"/>
                          </a:solidFill>
                          <a:effectLst/>
                          <a:latin typeface="Candara" panose="020E0502030303020204" pitchFamily="34" charset="0"/>
                          <a:ea typeface="Times New Roman"/>
                          <a:cs typeface="Calibri" panose="020F0502020204030204" pitchFamily="34" charset="0"/>
                        </a:rPr>
                        <a:t>0 – 1</a:t>
                      </a:r>
                      <a:r>
                        <a:rPr lang="en-US" sz="1100" b="1" dirty="0">
                          <a:solidFill>
                            <a:srgbClr val="000000"/>
                          </a:solidFill>
                          <a:effectLst/>
                          <a:latin typeface="Candara" panose="020E0502030303020204" pitchFamily="34" charset="0"/>
                          <a:ea typeface="Times New Roman"/>
                          <a:cs typeface="Calibri" panose="020F0502020204030204" pitchFamily="34" charset="0"/>
                        </a:rPr>
                        <a:t>7</a:t>
                      </a:r>
                      <a:r>
                        <a:rPr lang="sr-Cyrl-RS" sz="1100" b="1" dirty="0">
                          <a:solidFill>
                            <a:srgbClr val="000000"/>
                          </a:solidFill>
                          <a:effectLst/>
                          <a:latin typeface="Candara" panose="020E0502030303020204" pitchFamily="34" charset="0"/>
                          <a:ea typeface="Times New Roman"/>
                          <a:cs typeface="Calibri" panose="020F0502020204030204" pitchFamily="34" charset="0"/>
                        </a:rPr>
                        <a:t>:</a:t>
                      </a:r>
                      <a:r>
                        <a:rPr lang="en-US" sz="1100" b="1" dirty="0">
                          <a:solidFill>
                            <a:srgbClr val="000000"/>
                          </a:solidFill>
                          <a:effectLst/>
                          <a:latin typeface="Candara" panose="020E0502030303020204" pitchFamily="34" charset="0"/>
                          <a:ea typeface="Times New Roman"/>
                          <a:cs typeface="Calibri" panose="020F0502020204030204" pitchFamily="34" charset="0"/>
                        </a:rPr>
                        <a:t>3</a:t>
                      </a:r>
                      <a:r>
                        <a:rPr lang="sr-Cyrl-RS" sz="1100" b="1" dirty="0">
                          <a:solidFill>
                            <a:srgbClr val="000000"/>
                          </a:solidFill>
                          <a:effectLst/>
                          <a:latin typeface="Candara" panose="020E0502030303020204" pitchFamily="34" charset="0"/>
                          <a:ea typeface="Times New Roman"/>
                          <a:cs typeface="Calibri" panose="020F0502020204030204" pitchFamily="34" charset="0"/>
                        </a:rPr>
                        <a:t>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effectLst/>
                          <a:latin typeface="Candara" panose="020E0502030303020204" pitchFamily="34" charset="0"/>
                          <a:ea typeface="Times New Roman"/>
                          <a:cs typeface="Calibri" panose="020F0502020204030204" pitchFamily="34" charset="0"/>
                        </a:rPr>
                        <a:t>Sesija usmenih saopštenja</a:t>
                      </a:r>
                      <a:endParaRPr lang="ru-RU"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09"/>
                  </a:ext>
                </a:extLst>
              </a:tr>
              <a:tr h="324000">
                <a:tc>
                  <a:txBody>
                    <a:bodyPr/>
                    <a:lstStyle/>
                    <a:p>
                      <a:pPr algn="ctr">
                        <a:lnSpc>
                          <a:spcPct val="100000"/>
                        </a:lnSpc>
                        <a:spcBef>
                          <a:spcPts val="300"/>
                        </a:spcBef>
                        <a:spcAft>
                          <a:spcPts val="300"/>
                        </a:spcAft>
                      </a:pPr>
                      <a:r>
                        <a:rPr lang="en-US" sz="1100" b="1" dirty="0">
                          <a:solidFill>
                            <a:srgbClr val="000000"/>
                          </a:solidFill>
                          <a:effectLst/>
                          <a:latin typeface="Candara" panose="020E0502030303020204" pitchFamily="34" charset="0"/>
                          <a:ea typeface="Times New Roman"/>
                          <a:cs typeface="Calibri" panose="020F0502020204030204" pitchFamily="34" charset="0"/>
                        </a:rPr>
                        <a:t>17</a:t>
                      </a:r>
                      <a:r>
                        <a:rPr lang="sr-Cyrl-RS" sz="1100" b="1" dirty="0">
                          <a:solidFill>
                            <a:srgbClr val="000000"/>
                          </a:solidFill>
                          <a:effectLst/>
                          <a:latin typeface="Candara" panose="020E0502030303020204" pitchFamily="34" charset="0"/>
                          <a:ea typeface="Times New Roman"/>
                          <a:cs typeface="Calibri" panose="020F0502020204030204" pitchFamily="34" charset="0"/>
                        </a:rPr>
                        <a:t>:</a:t>
                      </a:r>
                      <a:r>
                        <a:rPr lang="en-US" sz="1100" b="1" dirty="0">
                          <a:solidFill>
                            <a:srgbClr val="000000"/>
                          </a:solidFill>
                          <a:effectLst/>
                          <a:latin typeface="Candara" panose="020E0502030303020204" pitchFamily="34" charset="0"/>
                          <a:ea typeface="Times New Roman"/>
                          <a:cs typeface="Calibri" panose="020F0502020204030204" pitchFamily="34" charset="0"/>
                        </a:rPr>
                        <a:t>3</a:t>
                      </a:r>
                      <a:r>
                        <a:rPr lang="sr-Cyrl-RS" sz="1100" b="1" dirty="0">
                          <a:solidFill>
                            <a:srgbClr val="000000"/>
                          </a:solidFill>
                          <a:effectLst/>
                          <a:latin typeface="Candara" panose="020E0502030303020204" pitchFamily="34" charset="0"/>
                          <a:ea typeface="Times New Roman"/>
                          <a:cs typeface="Calibri" panose="020F0502020204030204" pitchFamily="34" charset="0"/>
                        </a:rPr>
                        <a:t>0 – 1</a:t>
                      </a:r>
                      <a:r>
                        <a:rPr lang="en-US" sz="1100" b="1" dirty="0">
                          <a:solidFill>
                            <a:srgbClr val="000000"/>
                          </a:solidFill>
                          <a:effectLst/>
                          <a:latin typeface="Candara" panose="020E0502030303020204" pitchFamily="34" charset="0"/>
                          <a:ea typeface="Times New Roman"/>
                          <a:cs typeface="Calibri" panose="020F0502020204030204" pitchFamily="34" charset="0"/>
                        </a:rPr>
                        <a:t>8</a:t>
                      </a:r>
                      <a:r>
                        <a:rPr lang="sr-Cyrl-RS" sz="1100" b="1" dirty="0">
                          <a:solidFill>
                            <a:srgbClr val="000000"/>
                          </a:solidFill>
                          <a:effectLst/>
                          <a:latin typeface="Candara" panose="020E0502030303020204" pitchFamily="34" charset="0"/>
                          <a:ea typeface="Times New Roman"/>
                          <a:cs typeface="Calibri" panose="020F0502020204030204" pitchFamily="34" charset="0"/>
                        </a:rPr>
                        <a:t>:00</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tc>
                  <a:txBody>
                    <a:bodyPr/>
                    <a:lstStyle/>
                    <a:p>
                      <a:pPr>
                        <a:lnSpc>
                          <a:spcPct val="100000"/>
                        </a:lnSpc>
                        <a:spcBef>
                          <a:spcPts val="300"/>
                        </a:spcBef>
                        <a:spcAft>
                          <a:spcPts val="300"/>
                        </a:spcAft>
                      </a:pPr>
                      <a:r>
                        <a:rPr lang="sr-Latn-RS" sz="1100" b="1" dirty="0">
                          <a:solidFill>
                            <a:srgbClr val="000000"/>
                          </a:solidFill>
                          <a:effectLst/>
                          <a:latin typeface="Candara" panose="020E0502030303020204" pitchFamily="34" charset="0"/>
                          <a:ea typeface="Times New Roman"/>
                          <a:cs typeface="Calibri" panose="020F0502020204030204" pitchFamily="34" charset="0"/>
                        </a:rPr>
                        <a:t>Završne napomene, dodela nagrada i zatvaranje skupa</a:t>
                      </a:r>
                      <a:endParaRPr lang="en-GB" sz="1100" b="1" dirty="0">
                        <a:effectLst/>
                        <a:latin typeface="Candara" panose="020E0502030303020204" pitchFamily="34" charset="0"/>
                        <a:ea typeface="Times New Roman"/>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010"/>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304" y="6248871"/>
            <a:ext cx="9207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256AE75E-93AB-8109-0799-343D2F6DF990}"/>
              </a:ext>
            </a:extLst>
          </p:cNvPr>
          <p:cNvGrpSpPr/>
          <p:nvPr/>
        </p:nvGrpSpPr>
        <p:grpSpPr>
          <a:xfrm>
            <a:off x="204155" y="416223"/>
            <a:ext cx="4968552" cy="590113"/>
            <a:chOff x="168151" y="416223"/>
            <a:chExt cx="4968552" cy="590113"/>
          </a:xfrm>
        </p:grpSpPr>
        <p:sp>
          <p:nvSpPr>
            <p:cNvPr id="4" name="Rectangle 3">
              <a:extLst>
                <a:ext uri="{FF2B5EF4-FFF2-40B4-BE49-F238E27FC236}">
                  <a16:creationId xmlns:a16="http://schemas.microsoft.com/office/drawing/2014/main" id="{7A45A336-6A3C-8553-9FFE-0BEE794883D1}"/>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5" name="Rectangle 4">
              <a:extLst>
                <a:ext uri="{FF2B5EF4-FFF2-40B4-BE49-F238E27FC236}">
                  <a16:creationId xmlns:a16="http://schemas.microsoft.com/office/drawing/2014/main" id="{0C4B43DC-2ED0-CAEB-51FE-9863AFE6270D}"/>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6" name="Picture 2">
              <a:extLst>
                <a:ext uri="{FF2B5EF4-FFF2-40B4-BE49-F238E27FC236}">
                  <a16:creationId xmlns:a16="http://schemas.microsoft.com/office/drawing/2014/main" id="{C132D2D6-C839-E337-E023-4B5CE37D14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13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021" y="925089"/>
            <a:ext cx="4839177" cy="4064852"/>
          </a:xfrm>
        </p:spPr>
        <p:txBody>
          <a:bodyPr numCol="2" spcCol="269388">
            <a:noAutofit/>
          </a:bodyPr>
          <a:lstStyle/>
          <a:p>
            <a:pPr marL="0" indent="0" algn="just">
              <a:buNone/>
            </a:pPr>
            <a:br>
              <a:rPr lang="sr-Latn-RS" sz="800" i="1" dirty="0"/>
            </a:br>
            <a:endParaRPr lang="sr-Latn-RS" sz="800" dirty="0"/>
          </a:p>
        </p:txBody>
      </p:sp>
      <p:graphicFrame>
        <p:nvGraphicFramePr>
          <p:cNvPr id="2" name="Table 1"/>
          <p:cNvGraphicFramePr>
            <a:graphicFrameLocks noGrp="1"/>
          </p:cNvGraphicFramePr>
          <p:nvPr>
            <p:extLst>
              <p:ext uri="{D42A27DB-BD31-4B8C-83A1-F6EECF244321}">
                <p14:modId xmlns:p14="http://schemas.microsoft.com/office/powerpoint/2010/main" val="3364812406"/>
              </p:ext>
            </p:extLst>
          </p:nvPr>
        </p:nvGraphicFramePr>
        <p:xfrm>
          <a:off x="354471" y="1208311"/>
          <a:ext cx="4665377" cy="5321581"/>
        </p:xfrm>
        <a:graphic>
          <a:graphicData uri="http://schemas.openxmlformats.org/drawingml/2006/table">
            <a:tbl>
              <a:tblPr>
                <a:tableStyleId>{21E4AEA4-8DFA-4A89-87EB-49C32662AFE0}</a:tableStyleId>
              </a:tblPr>
              <a:tblGrid>
                <a:gridCol w="2255144">
                  <a:extLst>
                    <a:ext uri="{9D8B030D-6E8A-4147-A177-3AD203B41FA5}">
                      <a16:colId xmlns:a16="http://schemas.microsoft.com/office/drawing/2014/main" val="20000"/>
                    </a:ext>
                  </a:extLst>
                </a:gridCol>
                <a:gridCol w="116019">
                  <a:extLst>
                    <a:ext uri="{9D8B030D-6E8A-4147-A177-3AD203B41FA5}">
                      <a16:colId xmlns:a16="http://schemas.microsoft.com/office/drawing/2014/main" val="20001"/>
                    </a:ext>
                  </a:extLst>
                </a:gridCol>
                <a:gridCol w="2294214">
                  <a:extLst>
                    <a:ext uri="{9D8B030D-6E8A-4147-A177-3AD203B41FA5}">
                      <a16:colId xmlns:a16="http://schemas.microsoft.com/office/drawing/2014/main" val="20002"/>
                    </a:ext>
                  </a:extLst>
                </a:gridCol>
              </a:tblGrid>
              <a:tr h="226821">
                <a:tc gridSpan="3">
                  <a:txBody>
                    <a:bodyPr/>
                    <a:lstStyle/>
                    <a:p>
                      <a:pPr algn="ctr">
                        <a:lnSpc>
                          <a:spcPct val="107000"/>
                        </a:lnSpc>
                        <a:spcBef>
                          <a:spcPts val="600"/>
                        </a:spcBef>
                        <a:spcAft>
                          <a:spcPts val="600"/>
                        </a:spcAft>
                      </a:pPr>
                      <a:r>
                        <a:rPr lang="sr-Latn-RS" sz="1000" b="1" dirty="0">
                          <a:effectLst/>
                          <a:latin typeface="Candara" panose="020E0502030303020204" pitchFamily="34" charset="0"/>
                          <a:cs typeface="Calibri" panose="020F0502020204030204" pitchFamily="34" charset="0"/>
                        </a:rPr>
                        <a:t>Organizator</a:t>
                      </a:r>
                      <a:r>
                        <a:rPr lang="en-US" sz="1000" b="1" dirty="0">
                          <a:effectLst/>
                          <a:latin typeface="Candara" panose="020E0502030303020204" pitchFamily="34" charset="0"/>
                          <a:cs typeface="Calibri" panose="020F0502020204030204" pitchFamily="34" charset="0"/>
                        </a:rPr>
                        <a:t> / Organizer</a:t>
                      </a:r>
                      <a:endParaRPr lang="sr-Latn-RS" sz="1000" b="1" dirty="0">
                        <a:solidFill>
                          <a:schemeClr val="accent2">
                            <a:lumMod val="75000"/>
                          </a:schemeClr>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0"/>
                  </a:ext>
                </a:extLst>
              </a:tr>
              <a:tr h="261532">
                <a:tc gridSpan="3">
                  <a:txBody>
                    <a:bodyPr/>
                    <a:lstStyle/>
                    <a:p>
                      <a:pPr algn="ctr">
                        <a:lnSpc>
                          <a:spcPct val="107000"/>
                        </a:lnSpc>
                        <a:spcBef>
                          <a:spcPts val="800"/>
                        </a:spcBef>
                        <a:spcAft>
                          <a:spcPts val="800"/>
                        </a:spcAft>
                      </a:pPr>
                      <a:r>
                        <a:rPr lang="sr-Latn-RS" sz="1000" dirty="0">
                          <a:effectLst/>
                          <a:latin typeface="Candara" panose="020E0502030303020204" pitchFamily="34" charset="0"/>
                          <a:cs typeface="Calibri" panose="020F0502020204030204" pitchFamily="34" charset="0"/>
                        </a:rPr>
                        <a:t>Savez farmaceutskih udruženja Srbije</a:t>
                      </a:r>
                      <a:r>
                        <a:rPr lang="en-US" sz="1000" dirty="0">
                          <a:effectLst/>
                          <a:latin typeface="Candara" panose="020E0502030303020204" pitchFamily="34" charset="0"/>
                          <a:cs typeface="Calibri" panose="020F0502020204030204" pitchFamily="34" charset="0"/>
                        </a:rPr>
                        <a:t> / Pharmaceutical Association of Serbia</a:t>
                      </a:r>
                      <a:endParaRPr lang="sr-Latn-RS" sz="1000" dirty="0">
                        <a:solidFill>
                          <a:schemeClr val="accent2">
                            <a:lumMod val="75000"/>
                          </a:schemeClr>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1"/>
                  </a:ext>
                </a:extLst>
              </a:tr>
              <a:tr h="361776">
                <a:tc>
                  <a:txBody>
                    <a:bodyPr/>
                    <a:lstStyle/>
                    <a:p>
                      <a:pPr algn="ctr">
                        <a:lnSpc>
                          <a:spcPct val="107000"/>
                        </a:lnSpc>
                        <a:spcAft>
                          <a:spcPts val="0"/>
                        </a:spcAft>
                      </a:pPr>
                      <a:r>
                        <a:rPr lang="en-US" sz="1000" b="1" dirty="0" err="1">
                          <a:effectLst/>
                          <a:latin typeface="Candara" panose="020E0502030303020204" pitchFamily="34" charset="0"/>
                          <a:cs typeface="Calibri" panose="020F0502020204030204" pitchFamily="34" charset="0"/>
                        </a:rPr>
                        <a:t>Naučni</a:t>
                      </a:r>
                      <a:r>
                        <a:rPr lang="en-US" sz="1000" b="1" dirty="0">
                          <a:effectLst/>
                          <a:latin typeface="Candara" panose="020E0502030303020204" pitchFamily="34" charset="0"/>
                          <a:cs typeface="Calibri" panose="020F0502020204030204" pitchFamily="34" charset="0"/>
                        </a:rPr>
                        <a:t> </a:t>
                      </a:r>
                      <a:r>
                        <a:rPr lang="en-US" sz="1000" b="1" dirty="0" err="1">
                          <a:effectLst/>
                          <a:latin typeface="Candara" panose="020E0502030303020204" pitchFamily="34" charset="0"/>
                          <a:cs typeface="Calibri" panose="020F0502020204030204" pitchFamily="34" charset="0"/>
                        </a:rPr>
                        <a:t>odbor</a:t>
                      </a:r>
                      <a:r>
                        <a:rPr lang="en-US" sz="1000" b="1" dirty="0">
                          <a:effectLst/>
                          <a:latin typeface="Candara" panose="020E0502030303020204" pitchFamily="34" charset="0"/>
                          <a:cs typeface="Calibri" panose="020F0502020204030204" pitchFamily="34" charset="0"/>
                        </a:rPr>
                        <a:t> / Scientific committee</a:t>
                      </a:r>
                      <a:endParaRPr lang="sr-Latn-RS" sz="1000" b="1" dirty="0">
                        <a:solidFill>
                          <a:schemeClr val="accent2">
                            <a:lumMod val="75000"/>
                          </a:schemeClr>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gridSpan="2">
                  <a:txBody>
                    <a:bodyPr/>
                    <a:lstStyle/>
                    <a:p>
                      <a:pPr algn="ctr">
                        <a:lnSpc>
                          <a:spcPct val="107000"/>
                        </a:lnSpc>
                        <a:spcAft>
                          <a:spcPts val="0"/>
                        </a:spcAft>
                      </a:pPr>
                      <a:r>
                        <a:rPr lang="en-US" sz="1000" b="1" dirty="0" err="1">
                          <a:effectLst/>
                          <a:latin typeface="Candara" panose="020E0502030303020204" pitchFamily="34" charset="0"/>
                          <a:cs typeface="Calibri" panose="020F0502020204030204" pitchFamily="34" charset="0"/>
                        </a:rPr>
                        <a:t>Organizacioni</a:t>
                      </a:r>
                      <a:r>
                        <a:rPr lang="en-US" sz="1000" b="1" dirty="0">
                          <a:effectLst/>
                          <a:latin typeface="Candara" panose="020E0502030303020204" pitchFamily="34" charset="0"/>
                          <a:cs typeface="Calibri" panose="020F0502020204030204" pitchFamily="34" charset="0"/>
                        </a:rPr>
                        <a:t> </a:t>
                      </a:r>
                      <a:r>
                        <a:rPr lang="en-US" sz="1000" b="1" dirty="0" err="1">
                          <a:effectLst/>
                          <a:latin typeface="Candara" panose="020E0502030303020204" pitchFamily="34" charset="0"/>
                          <a:cs typeface="Calibri" panose="020F0502020204030204" pitchFamily="34" charset="0"/>
                        </a:rPr>
                        <a:t>odbor</a:t>
                      </a:r>
                      <a:r>
                        <a:rPr lang="en-US" sz="1000" b="1" dirty="0">
                          <a:effectLst/>
                          <a:latin typeface="Candara" panose="020E0502030303020204" pitchFamily="34" charset="0"/>
                          <a:cs typeface="Calibri" panose="020F0502020204030204" pitchFamily="34" charset="0"/>
                        </a:rPr>
                        <a:t>/Organizing committee</a:t>
                      </a:r>
                      <a:endParaRPr lang="sr-Latn-RS" sz="1000" b="1" dirty="0">
                        <a:solidFill>
                          <a:schemeClr val="accent2">
                            <a:lumMod val="75000"/>
                          </a:schemeClr>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extLst>
                  <a:ext uri="{0D108BD9-81ED-4DB2-BD59-A6C34878D82A}">
                    <a16:rowId xmlns:a16="http://schemas.microsoft.com/office/drawing/2014/main" val="10002"/>
                  </a:ext>
                </a:extLst>
              </a:tr>
              <a:tr h="1400330">
                <a:tc>
                  <a:txBody>
                    <a:bodyPr/>
                    <a:lstStyle/>
                    <a:p>
                      <a:pPr algn="ctr">
                        <a:lnSpc>
                          <a:spcPct val="114000"/>
                        </a:lnSpc>
                        <a:spcBef>
                          <a:spcPts val="0"/>
                        </a:spcBef>
                        <a:spcAft>
                          <a:spcPts val="600"/>
                        </a:spcAft>
                      </a:pPr>
                      <a:r>
                        <a:rPr lang="sr-Latn-RS" sz="1000" dirty="0">
                          <a:effectLst/>
                          <a:latin typeface="Candara" panose="020E0502030303020204" pitchFamily="34" charset="0"/>
                          <a:cs typeface="Calibri" panose="020F0502020204030204" pitchFamily="34" charset="0"/>
                        </a:rPr>
                        <a:t>Jelena </a:t>
                      </a:r>
                      <a:r>
                        <a:rPr lang="sr-Latn-RS" sz="1000" dirty="0" err="1">
                          <a:effectLst/>
                          <a:latin typeface="Candara" panose="020E0502030303020204" pitchFamily="34" charset="0"/>
                          <a:cs typeface="Calibri" panose="020F0502020204030204" pitchFamily="34" charset="0"/>
                        </a:rPr>
                        <a:t>Parojčić</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predsednik</a:t>
                      </a:r>
                      <a:r>
                        <a:rPr lang="en-US" sz="1000" dirty="0">
                          <a:effectLst/>
                          <a:latin typeface="Candara" panose="020E0502030303020204" pitchFamily="34" charset="0"/>
                          <a:cs typeface="Calibri" panose="020F0502020204030204" pitchFamily="34" charset="0"/>
                        </a:rPr>
                        <a:t>/president</a:t>
                      </a:r>
                      <a:endParaRPr lang="sr-Latn-RS" sz="1000" dirty="0">
                        <a:effectLst/>
                        <a:latin typeface="Candara" panose="020E0502030303020204" pitchFamily="34" charset="0"/>
                        <a:cs typeface="Calibri" panose="020F0502020204030204" pitchFamily="34" charset="0"/>
                      </a:endParaRPr>
                    </a:p>
                    <a:p>
                      <a:pPr algn="ctr">
                        <a:lnSpc>
                          <a:spcPct val="100000"/>
                        </a:lnSpc>
                        <a:spcBef>
                          <a:spcPts val="0"/>
                        </a:spcBef>
                        <a:spcAft>
                          <a:spcPts val="300"/>
                        </a:spcAft>
                      </a:pPr>
                      <a:r>
                        <a:rPr lang="sr-Latn-RS" sz="1000" dirty="0">
                          <a:effectLst/>
                          <a:latin typeface="Candara" panose="020E0502030303020204" pitchFamily="34" charset="0"/>
                          <a:cs typeface="Calibri" panose="020F0502020204030204" pitchFamily="34" charset="0"/>
                        </a:rPr>
                        <a:t>Aleksandra Buha Đorđević</a:t>
                      </a: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Branislava</a:t>
                      </a:r>
                      <a:r>
                        <a:rPr kumimoji="0" lang="en-U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Miljković</a:t>
                      </a:r>
                      <a:endPar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endParaRPr>
                    </a:p>
                    <a:p>
                      <a:pPr algn="ctr">
                        <a:lnSpc>
                          <a:spcPct val="100000"/>
                        </a:lnSpc>
                        <a:spcBef>
                          <a:spcPts val="0"/>
                        </a:spcBef>
                        <a:spcAft>
                          <a:spcPts val="300"/>
                        </a:spcAft>
                      </a:pPr>
                      <a:r>
                        <a:rPr lang="en-US" sz="1000" dirty="0" err="1">
                          <a:effectLst/>
                          <a:latin typeface="Candara" panose="020E0502030303020204" pitchFamily="34" charset="0"/>
                          <a:cs typeface="Calibri" panose="020F0502020204030204" pitchFamily="34" charset="0"/>
                        </a:rPr>
                        <a:t>Dragana</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Pavlović</a:t>
                      </a:r>
                      <a:endParaRPr lang="en-US" sz="1000" dirty="0">
                        <a:effectLst/>
                        <a:latin typeface="Candara" panose="020E0502030303020204" pitchFamily="34" charset="0"/>
                        <a:cs typeface="Calibri" panose="020F0502020204030204" pitchFamily="34" charset="0"/>
                      </a:endParaRP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Ivana </a:t>
                      </a:r>
                      <a:r>
                        <a:rPr kumimoji="0" lang="en-U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Drvenica</a:t>
                      </a:r>
                      <a:endPar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endParaRPr>
                    </a:p>
                    <a:p>
                      <a:pPr algn="ctr">
                        <a:lnSpc>
                          <a:spcPct val="100000"/>
                        </a:lnSpc>
                        <a:spcBef>
                          <a:spcPts val="0"/>
                        </a:spcBef>
                        <a:spcAft>
                          <a:spcPts val="300"/>
                        </a:spcAft>
                      </a:pPr>
                      <a:r>
                        <a:rPr lang="en-US" sz="1000" dirty="0" err="1">
                          <a:effectLst/>
                          <a:latin typeface="Candara" panose="020E0502030303020204" pitchFamily="34" charset="0"/>
                          <a:cs typeface="Calibri" panose="020F0502020204030204" pitchFamily="34" charset="0"/>
                        </a:rPr>
                        <a:t>Milica</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Atanacković</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Krstonošić</a:t>
                      </a:r>
                      <a:endParaRPr lang="sr-Latn-RS" sz="1000" dirty="0">
                        <a:effectLst/>
                        <a:latin typeface="Candara" panose="020E0502030303020204" pitchFamily="34" charset="0"/>
                        <a:cs typeface="Calibri" panose="020F0502020204030204" pitchFamily="34" charset="0"/>
                      </a:endParaRPr>
                    </a:p>
                  </a:txBody>
                  <a:tcPr marL="56077" marR="56077" marT="0" marB="0" anchor="ctr">
                    <a:solidFill>
                      <a:schemeClr val="bg2"/>
                    </a:solidFill>
                  </a:tcPr>
                </a:tc>
                <a:tc gridSpan="2">
                  <a:txBody>
                    <a:bodyPr/>
                    <a:lstStyle/>
                    <a:p>
                      <a:pPr marL="0" marR="0" lvl="0" indent="0" algn="ctr" defTabSz="914289" rtl="0" eaLnBrk="1" fontAlgn="auto" latinLnBrk="0" hangingPunct="1">
                        <a:lnSpc>
                          <a:spcPct val="114000"/>
                        </a:lnSpc>
                        <a:spcBef>
                          <a:spcPts val="0"/>
                        </a:spcBef>
                        <a:spcAft>
                          <a:spcPts val="600"/>
                        </a:spcAft>
                        <a:buClrTx/>
                        <a:buSzTx/>
                        <a:buFontTx/>
                        <a:buNone/>
                        <a:tabLst/>
                        <a:defRPr/>
                      </a:pPr>
                      <a:r>
                        <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Anđelija </a:t>
                      </a:r>
                      <a:r>
                        <a:rPr kumimoji="0" lang="sr-Latn-R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Malenović</a:t>
                      </a:r>
                      <a:r>
                        <a:rPr kumimoji="0" lang="en-U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predsednik</a:t>
                      </a:r>
                      <a:r>
                        <a:rPr kumimoji="0" lang="en-U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/president</a:t>
                      </a:r>
                      <a:endPar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endParaRP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Anđelija</a:t>
                      </a:r>
                      <a:r>
                        <a:rPr kumimoji="0" lang="en-U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Lukić</a:t>
                      </a:r>
                      <a:endParaRPr kumimoji="0" lang="en-U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Marija</a:t>
                      </a:r>
                      <a:r>
                        <a:rPr kumimoji="0" lang="en-U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 </a:t>
                      </a:r>
                      <a:r>
                        <a:rPr kumimoji="0" lang="en-US" sz="10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Rašević</a:t>
                      </a:r>
                      <a:endParaRPr kumimoji="0" lang="en-U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Mihajlo </a:t>
                      </a:r>
                      <a:r>
                        <a:rPr kumimoji="0" lang="en-US" sz="10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Bojić</a:t>
                      </a:r>
                      <a:endParaRPr kumimoji="0" lang="sr-Latn-RS" sz="10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Nevena Ivanović</a:t>
                      </a:r>
                    </a:p>
                    <a:p>
                      <a:pPr marL="0" marR="0" lvl="0" indent="0" algn="ctr" defTabSz="914289" rtl="0" eaLnBrk="1" fontAlgn="auto" latinLnBrk="0" hangingPunct="1">
                        <a:lnSpc>
                          <a:spcPct val="100000"/>
                        </a:lnSpc>
                        <a:spcBef>
                          <a:spcPts val="0"/>
                        </a:spcBef>
                        <a:spcAft>
                          <a:spcPts val="300"/>
                        </a:spcAft>
                        <a:buClrTx/>
                        <a:buSzTx/>
                        <a:buFontTx/>
                        <a:buNone/>
                        <a:tabLst/>
                        <a:defRPr/>
                      </a:pPr>
                      <a:r>
                        <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Vesna </a:t>
                      </a:r>
                      <a:r>
                        <a:rPr kumimoji="0" lang="sr-Latn-RS" sz="1000" b="0"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Petkov</a:t>
                      </a:r>
                      <a:endParaRPr kumimoji="0" 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extLst>
                  <a:ext uri="{0D108BD9-81ED-4DB2-BD59-A6C34878D82A}">
                    <a16:rowId xmlns:a16="http://schemas.microsoft.com/office/drawing/2014/main" val="10003"/>
                  </a:ext>
                </a:extLst>
              </a:tr>
              <a:tr h="226800">
                <a:tc gridSpan="3">
                  <a:txBody>
                    <a:bodyPr/>
                    <a:lstStyle/>
                    <a:p>
                      <a:pPr algn="ctr">
                        <a:lnSpc>
                          <a:spcPct val="107000"/>
                        </a:lnSpc>
                        <a:spcBef>
                          <a:spcPts val="600"/>
                        </a:spcBef>
                        <a:spcAft>
                          <a:spcPts val="600"/>
                        </a:spcAft>
                      </a:pPr>
                      <a:r>
                        <a:rPr lang="en-US" sz="1000" b="1" dirty="0" err="1">
                          <a:effectLst/>
                          <a:latin typeface="Candara" panose="020E0502030303020204" pitchFamily="34" charset="0"/>
                          <a:cs typeface="Calibri" panose="020F0502020204030204" pitchFamily="34" charset="0"/>
                        </a:rPr>
                        <a:t>Opšte</a:t>
                      </a:r>
                      <a:r>
                        <a:rPr lang="en-US" sz="1000" b="1" dirty="0">
                          <a:effectLst/>
                          <a:latin typeface="Candara" panose="020E0502030303020204" pitchFamily="34" charset="0"/>
                          <a:cs typeface="Calibri" panose="020F0502020204030204" pitchFamily="34" charset="0"/>
                        </a:rPr>
                        <a:t> </a:t>
                      </a:r>
                      <a:r>
                        <a:rPr lang="en-US" sz="1000" b="1" dirty="0" err="1">
                          <a:effectLst/>
                          <a:latin typeface="Candara" panose="020E0502030303020204" pitchFamily="34" charset="0"/>
                          <a:cs typeface="Calibri" panose="020F0502020204030204" pitchFamily="34" charset="0"/>
                        </a:rPr>
                        <a:t>informacije</a:t>
                      </a:r>
                      <a:r>
                        <a:rPr lang="en-US" sz="1000" b="1" dirty="0">
                          <a:effectLst/>
                          <a:latin typeface="Candara" panose="020E0502030303020204" pitchFamily="34" charset="0"/>
                          <a:cs typeface="Calibri" panose="020F0502020204030204" pitchFamily="34" charset="0"/>
                        </a:rPr>
                        <a:t> / General information</a:t>
                      </a:r>
                    </a:p>
                  </a:txBody>
                  <a:tcPr marL="56077" marR="56077" marT="0" marB="0" anchor="c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4"/>
                  </a:ext>
                </a:extLst>
              </a:tr>
              <a:tr h="1012701">
                <a:tc gridSpan="3">
                  <a:txBody>
                    <a:bodyPr/>
                    <a:lstStyle/>
                    <a:p>
                      <a:pPr algn="ctr">
                        <a:lnSpc>
                          <a:spcPct val="113000"/>
                        </a:lnSpc>
                        <a:spcBef>
                          <a:spcPts val="0"/>
                        </a:spcBef>
                        <a:spcAft>
                          <a:spcPts val="0"/>
                        </a:spcAft>
                      </a:pPr>
                      <a:r>
                        <a:rPr lang="en-US" sz="1000" dirty="0" err="1">
                          <a:effectLst/>
                          <a:latin typeface="Candara" panose="020E0502030303020204" pitchFamily="34" charset="0"/>
                          <a:cs typeface="Calibri" panose="020F0502020204030204" pitchFamily="34" charset="0"/>
                        </a:rPr>
                        <a:t>Mesto</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održavanja</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Simpozijuma</a:t>
                      </a:r>
                      <a:r>
                        <a:rPr lang="en-US" sz="1000" dirty="0">
                          <a:effectLst/>
                          <a:latin typeface="Candara" panose="020E0502030303020204" pitchFamily="34" charset="0"/>
                          <a:cs typeface="Calibri" panose="020F0502020204030204" pitchFamily="34" charset="0"/>
                        </a:rPr>
                        <a:t> / Symposium venue </a:t>
                      </a:r>
                      <a:endParaRPr lang="sr-Latn-RS" sz="1000" dirty="0">
                        <a:effectLst/>
                        <a:latin typeface="Candara" panose="020E0502030303020204" pitchFamily="34" charset="0"/>
                        <a:cs typeface="Calibri" panose="020F0502020204030204" pitchFamily="34" charset="0"/>
                      </a:endParaRPr>
                    </a:p>
                    <a:p>
                      <a:pPr algn="ctr">
                        <a:lnSpc>
                          <a:spcPct val="113000"/>
                        </a:lnSpc>
                        <a:spcBef>
                          <a:spcPts val="0"/>
                        </a:spcBef>
                        <a:spcAft>
                          <a:spcPts val="1200"/>
                        </a:spcAft>
                      </a:pPr>
                      <a:r>
                        <a:rPr lang="sr-Latn-RS" sz="1000" dirty="0">
                          <a:effectLst/>
                          <a:latin typeface="Candara" panose="020E0502030303020204" pitchFamily="34" charset="0"/>
                          <a:cs typeface="Calibri" panose="020F0502020204030204" pitchFamily="34" charset="0"/>
                        </a:rPr>
                        <a:t>Hotel Crni Vrh,</a:t>
                      </a:r>
                      <a:r>
                        <a:rPr lang="sr-Latn-RS" sz="1000" baseline="0" dirty="0">
                          <a:effectLst/>
                          <a:latin typeface="Candara" panose="020E0502030303020204" pitchFamily="34" charset="0"/>
                          <a:cs typeface="Calibri" panose="020F0502020204030204" pitchFamily="34" charset="0"/>
                        </a:rPr>
                        <a:t> Divčibare</a:t>
                      </a:r>
                      <a:endParaRPr lang="sr-Latn-RS" sz="1000" dirty="0">
                        <a:effectLst/>
                        <a:latin typeface="Candara" panose="020E0502030303020204" pitchFamily="34" charset="0"/>
                        <a:cs typeface="Calibri" panose="020F0502020204030204" pitchFamily="34" charset="0"/>
                      </a:endParaRPr>
                    </a:p>
                    <a:p>
                      <a:pPr algn="ctr">
                        <a:lnSpc>
                          <a:spcPct val="113000"/>
                        </a:lnSpc>
                        <a:spcBef>
                          <a:spcPts val="0"/>
                        </a:spcBef>
                        <a:spcAft>
                          <a:spcPts val="0"/>
                        </a:spcAft>
                      </a:pPr>
                      <a:r>
                        <a:rPr lang="en-US" sz="1000" dirty="0" err="1">
                          <a:effectLst/>
                          <a:latin typeface="Candara" panose="020E0502030303020204" pitchFamily="34" charset="0"/>
                          <a:cs typeface="Calibri" panose="020F0502020204030204" pitchFamily="34" charset="0"/>
                        </a:rPr>
                        <a:t>Zvanični</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jezici</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Simpozijuma</a:t>
                      </a:r>
                      <a:r>
                        <a:rPr lang="en-US" sz="1000" dirty="0">
                          <a:effectLst/>
                          <a:latin typeface="Candara" panose="020E0502030303020204" pitchFamily="34" charset="0"/>
                          <a:cs typeface="Calibri" panose="020F0502020204030204" pitchFamily="34" charset="0"/>
                        </a:rPr>
                        <a:t> / Official languages of the Symposium</a:t>
                      </a:r>
                      <a:endParaRPr lang="sr-Latn-RS" sz="1000" dirty="0">
                        <a:effectLst/>
                        <a:latin typeface="Candara" panose="020E0502030303020204" pitchFamily="34" charset="0"/>
                        <a:cs typeface="Calibri" panose="020F0502020204030204" pitchFamily="34" charset="0"/>
                      </a:endParaRPr>
                    </a:p>
                    <a:p>
                      <a:pPr algn="ctr">
                        <a:lnSpc>
                          <a:spcPct val="113000"/>
                        </a:lnSpc>
                        <a:spcBef>
                          <a:spcPts val="0"/>
                        </a:spcBef>
                        <a:spcAft>
                          <a:spcPts val="0"/>
                        </a:spcAft>
                      </a:pPr>
                      <a:r>
                        <a:rPr lang="en-US" sz="1000" dirty="0" err="1">
                          <a:effectLst/>
                          <a:latin typeface="Candara" panose="020E0502030303020204" pitchFamily="34" charset="0"/>
                          <a:cs typeface="Calibri" panose="020F0502020204030204" pitchFamily="34" charset="0"/>
                        </a:rPr>
                        <a:t>Srpski</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i</a:t>
                      </a:r>
                      <a:r>
                        <a:rPr lang="en-US" sz="1000" dirty="0">
                          <a:effectLst/>
                          <a:latin typeface="Candara" panose="020E0502030303020204" pitchFamily="34" charset="0"/>
                          <a:cs typeface="Calibri" panose="020F0502020204030204" pitchFamily="34" charset="0"/>
                        </a:rPr>
                        <a:t> </a:t>
                      </a:r>
                      <a:r>
                        <a:rPr lang="en-US" sz="1000" dirty="0" err="1">
                          <a:effectLst/>
                          <a:latin typeface="Candara" panose="020E0502030303020204" pitchFamily="34" charset="0"/>
                          <a:cs typeface="Calibri" panose="020F0502020204030204" pitchFamily="34" charset="0"/>
                        </a:rPr>
                        <a:t>engleski</a:t>
                      </a:r>
                      <a:r>
                        <a:rPr lang="en-US" sz="1000" dirty="0">
                          <a:effectLst/>
                          <a:latin typeface="Candara" panose="020E0502030303020204" pitchFamily="34" charset="0"/>
                          <a:cs typeface="Calibri" panose="020F0502020204030204" pitchFamily="34" charset="0"/>
                        </a:rPr>
                        <a:t> / Serbian and English</a:t>
                      </a:r>
                      <a:endParaRPr lang="sr-Latn-RS" sz="1000" dirty="0">
                        <a:solidFill>
                          <a:schemeClr val="accent2">
                            <a:lumMod val="75000"/>
                          </a:schemeClr>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5"/>
                  </a:ext>
                </a:extLst>
              </a:tr>
              <a:tr h="39068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sr-Latn-RS" sz="1000" b="1" i="0" u="none" strike="noStrike" kern="1200" cap="none" spc="0" normalizeH="0" baseline="0" noProof="0" dirty="0" err="1">
                          <a:ln>
                            <a:noFill/>
                          </a:ln>
                          <a:solidFill>
                            <a:srgbClr val="001D58"/>
                          </a:solidFill>
                          <a:effectLst/>
                          <a:uLnTx/>
                          <a:uFillTx/>
                          <a:latin typeface="Candara" panose="020E0502030303020204" pitchFamily="34" charset="0"/>
                          <a:ea typeface="Calibri" pitchFamily="34" charset="0"/>
                          <a:cs typeface="Calibri" panose="020F0502020204030204" pitchFamily="34" charset="0"/>
                        </a:rPr>
                        <a:t>Kontakt</a:t>
                      </a:r>
                      <a:r>
                        <a:rPr kumimoji="0" lang="en-US" altLang="sr-Latn-RS" sz="1000" b="1" i="0" u="none" strike="noStrike" kern="1200" cap="none" spc="0" normalizeH="0" baseline="0" noProof="0" dirty="0">
                          <a:ln>
                            <a:noFill/>
                          </a:ln>
                          <a:solidFill>
                            <a:srgbClr val="001D58"/>
                          </a:solidFill>
                          <a:effectLst/>
                          <a:uLnTx/>
                          <a:uFillTx/>
                          <a:latin typeface="Candara" panose="020E0502030303020204" pitchFamily="34" charset="0"/>
                          <a:ea typeface="Calibri" pitchFamily="34" charset="0"/>
                          <a:cs typeface="Calibri" panose="020F0502020204030204" pitchFamily="34" charset="0"/>
                        </a:rPr>
                        <a:t> / Contact</a:t>
                      </a:r>
                      <a:endParaRPr kumimoji="0" lang="en-US" altLang="sr-Latn-RS" sz="10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endParaRPr>
                    </a:p>
                  </a:txBody>
                  <a:tcPr marL="56077" marR="56077" marT="0" marB="0" anchor="c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6"/>
                  </a:ext>
                </a:extLst>
              </a:tr>
              <a:tr h="39068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sr-Latn-RS" sz="1000" b="1"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Naučni</a:t>
                      </a:r>
                      <a:r>
                        <a:rPr kumimoji="0" lang="en-US" altLang="sr-Latn-R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a:t>
                      </a:r>
                      <a:r>
                        <a:rPr kumimoji="0" lang="en-US" altLang="sr-Latn-RS" sz="1000" b="1"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odbor</a:t>
                      </a:r>
                      <a:r>
                        <a:rPr kumimoji="0" lang="en-US" altLang="sr-Latn-R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 Scientific Committee </a:t>
                      </a:r>
                    </a:p>
                  </a:txBody>
                  <a:tcPr marL="56077" marR="56077" marT="0" marB="0" anchor="c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sr-Latn-R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71524" marR="71524" marT="0"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sr-Latn-RS" sz="1000" b="1"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Izvršni</a:t>
                      </a:r>
                      <a:r>
                        <a:rPr kumimoji="0" lang="en-US" altLang="sr-Latn-R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a:t>
                      </a:r>
                      <a:r>
                        <a:rPr kumimoji="0" lang="en-US" altLang="sr-Latn-RS" sz="1000" b="1" i="0" u="none" strike="noStrike" kern="1200" cap="none" spc="0" normalizeH="0" baseline="0" noProof="0" dirty="0" err="1">
                          <a:ln>
                            <a:noFill/>
                          </a:ln>
                          <a:solidFill>
                            <a:prstClr val="black"/>
                          </a:solidFill>
                          <a:effectLst/>
                          <a:uLnTx/>
                          <a:uFillTx/>
                          <a:latin typeface="Candara" panose="020E0502030303020204" pitchFamily="34" charset="0"/>
                          <a:ea typeface="+mn-ea"/>
                          <a:cs typeface="Calibri" panose="020F0502020204030204" pitchFamily="34" charset="0"/>
                        </a:rPr>
                        <a:t>organizator</a:t>
                      </a:r>
                      <a:r>
                        <a:rPr kumimoji="0" lang="en-US" altLang="sr-Latn-RS" sz="1000" b="1"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 Executive Organizer </a:t>
                      </a:r>
                    </a:p>
                  </a:txBody>
                  <a:tcPr marL="56077" marR="56077" marT="0" marB="0" anchor="ctr">
                    <a:solidFill>
                      <a:schemeClr val="bg2"/>
                    </a:solidFill>
                  </a:tcPr>
                </a:tc>
                <a:extLst>
                  <a:ext uri="{0D108BD9-81ED-4DB2-BD59-A6C34878D82A}">
                    <a16:rowId xmlns:a16="http://schemas.microsoft.com/office/drawing/2014/main" val="10007"/>
                  </a:ext>
                </a:extLst>
              </a:tr>
              <a:tr h="1050247">
                <a:tc gridSpan="2">
                  <a:txBody>
                    <a:bodyPr/>
                    <a:lstStyle/>
                    <a:p>
                      <a:pPr algn="ctr">
                        <a:lnSpc>
                          <a:spcPct val="114000"/>
                        </a:lnSpc>
                        <a:spcBef>
                          <a:spcPts val="0"/>
                        </a:spcBef>
                        <a:spcAft>
                          <a:spcPts val="0"/>
                        </a:spcAft>
                      </a:pPr>
                      <a:r>
                        <a:rPr lang="sr-Latn-RS" sz="900" b="1" dirty="0">
                          <a:solidFill>
                            <a:schemeClr val="tx1"/>
                          </a:solidFill>
                          <a:effectLst/>
                          <a:latin typeface="Candara" panose="020E0502030303020204" pitchFamily="34" charset="0"/>
                          <a:ea typeface="Calibri"/>
                          <a:cs typeface="Calibri" panose="020F0502020204030204" pitchFamily="34" charset="0"/>
                        </a:rPr>
                        <a:t>Savez farmaceutskih udruženja Srbije </a:t>
                      </a:r>
                    </a:p>
                    <a:p>
                      <a:pPr algn="ctr">
                        <a:lnSpc>
                          <a:spcPct val="114000"/>
                        </a:lnSpc>
                        <a:spcBef>
                          <a:spcPts val="0"/>
                        </a:spcBef>
                        <a:spcAft>
                          <a:spcPts val="0"/>
                        </a:spcAft>
                      </a:pPr>
                      <a:r>
                        <a:rPr lang="sr-Latn-RS" sz="900" dirty="0">
                          <a:solidFill>
                            <a:schemeClr val="tx1"/>
                          </a:solidFill>
                          <a:effectLst/>
                          <a:latin typeface="Candara" panose="020E0502030303020204" pitchFamily="34" charset="0"/>
                          <a:ea typeface="Calibri"/>
                          <a:cs typeface="Calibri" panose="020F0502020204030204" pitchFamily="34" charset="0"/>
                        </a:rPr>
                        <a:t>Bulevar vojvode Mišića 25, 11000 Beograd </a:t>
                      </a:r>
                    </a:p>
                    <a:p>
                      <a:pPr algn="ctr">
                        <a:lnSpc>
                          <a:spcPct val="114000"/>
                        </a:lnSpc>
                        <a:spcBef>
                          <a:spcPts val="0"/>
                        </a:spcBef>
                        <a:spcAft>
                          <a:spcPts val="0"/>
                        </a:spcAft>
                      </a:pPr>
                      <a:r>
                        <a:rPr lang="sr-Latn-RS" sz="900" dirty="0">
                          <a:solidFill>
                            <a:schemeClr val="tx1"/>
                          </a:solidFill>
                          <a:effectLst/>
                          <a:latin typeface="Candara" panose="020E0502030303020204" pitchFamily="34" charset="0"/>
                          <a:ea typeface="Calibri"/>
                          <a:cs typeface="Calibri" panose="020F0502020204030204" pitchFamily="34" charset="0"/>
                        </a:rPr>
                        <a:t>Telefon: +381 11 2648 385 </a:t>
                      </a:r>
                    </a:p>
                    <a:p>
                      <a:pPr algn="ctr">
                        <a:lnSpc>
                          <a:spcPct val="114000"/>
                        </a:lnSpc>
                        <a:spcBef>
                          <a:spcPts val="0"/>
                        </a:spcBef>
                        <a:spcAft>
                          <a:spcPts val="0"/>
                        </a:spcAft>
                      </a:pPr>
                      <a:r>
                        <a:rPr lang="sr-Latn-RS" sz="900" dirty="0">
                          <a:solidFill>
                            <a:schemeClr val="tx1"/>
                          </a:solidFill>
                          <a:effectLst/>
                          <a:latin typeface="Candara" panose="020E0502030303020204" pitchFamily="34" charset="0"/>
                          <a:ea typeface="Calibri"/>
                          <a:cs typeface="Calibri" panose="020F0502020204030204" pitchFamily="34" charset="0"/>
                        </a:rPr>
                        <a:t>Faks: +381 11 2648 385 </a:t>
                      </a:r>
                    </a:p>
                    <a:p>
                      <a:pPr algn="ctr">
                        <a:lnSpc>
                          <a:spcPct val="114000"/>
                        </a:lnSpc>
                        <a:spcBef>
                          <a:spcPts val="0"/>
                        </a:spcBef>
                        <a:spcAft>
                          <a:spcPts val="0"/>
                        </a:spcAft>
                      </a:pPr>
                      <a:r>
                        <a:rPr lang="sr-Latn-RS" sz="900" dirty="0">
                          <a:solidFill>
                            <a:schemeClr val="tx1"/>
                          </a:solidFill>
                          <a:effectLst/>
                          <a:latin typeface="Candara" panose="020E0502030303020204" pitchFamily="34" charset="0"/>
                          <a:ea typeface="Calibri"/>
                          <a:cs typeface="Calibri" panose="020F0502020204030204" pitchFamily="34" charset="0"/>
                        </a:rPr>
                        <a:t>e-mail: </a:t>
                      </a:r>
                      <a:r>
                        <a:rPr lang="sr-Latn-RS" sz="900" dirty="0" err="1">
                          <a:solidFill>
                            <a:schemeClr val="tx1"/>
                          </a:solidFill>
                          <a:effectLst/>
                          <a:latin typeface="Candara" panose="020E0502030303020204" pitchFamily="34" charset="0"/>
                          <a:ea typeface="Calibri"/>
                          <a:cs typeface="Calibri" panose="020F0502020204030204" pitchFamily="34" charset="0"/>
                          <a:hlinkClick r:id="rId2"/>
                        </a:rPr>
                        <a:t>office@sfus.rs</a:t>
                      </a:r>
                      <a:endParaRPr lang="sr-Latn-RS" sz="900" dirty="0">
                        <a:solidFill>
                          <a:schemeClr val="tx1"/>
                        </a:solidFill>
                        <a:effectLst/>
                        <a:latin typeface="Candara" panose="020E0502030303020204" pitchFamily="34" charset="0"/>
                        <a:ea typeface="Calibri"/>
                        <a:cs typeface="Calibri" panose="020F0502020204030204" pitchFamily="34" charset="0"/>
                      </a:endParaRPr>
                    </a:p>
                    <a:p>
                      <a:pPr algn="ctr">
                        <a:lnSpc>
                          <a:spcPct val="114000"/>
                        </a:lnSpc>
                        <a:spcBef>
                          <a:spcPts val="0"/>
                        </a:spcBef>
                        <a:spcAft>
                          <a:spcPts val="0"/>
                        </a:spcAft>
                      </a:pPr>
                      <a:r>
                        <a:rPr lang="sr-Latn-RS" sz="900" dirty="0" err="1">
                          <a:solidFill>
                            <a:schemeClr val="tx1"/>
                          </a:solidFill>
                          <a:effectLst/>
                          <a:latin typeface="Candara" panose="020E0502030303020204" pitchFamily="34" charset="0"/>
                          <a:ea typeface="Calibri"/>
                          <a:cs typeface="Calibri" panose="020F0502020204030204" pitchFamily="34" charset="0"/>
                          <a:hlinkClick r:id="rId3"/>
                        </a:rPr>
                        <a:t>www.sfus.rs</a:t>
                      </a:r>
                      <a:endParaRPr lang="sr-Latn-RS" sz="900" dirty="0">
                        <a:solidFill>
                          <a:schemeClr val="tx1"/>
                        </a:solidFill>
                        <a:effectLst/>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tc hMerge="1">
                  <a:txBody>
                    <a:bodyPr/>
                    <a:lstStyle/>
                    <a:p>
                      <a:endParaRPr lang="sr-Latn-RS"/>
                    </a:p>
                  </a:txBody>
                  <a:tcPr marL="71524" marR="71524" marT="0" marB="0" anchor="ctr"/>
                </a:tc>
                <a:tc>
                  <a:txBody>
                    <a:bodyPr/>
                    <a:lstStyle/>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SMART TRAVEL PCO </a:t>
                      </a:r>
                      <a:endParaRPr kumimoji="0" lang="sr-Latn-RS" sz="900" b="1"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Njegoševa</a:t>
                      </a:r>
                      <a:r>
                        <a:rPr kumimoji="0" lang="en-U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 72 а, 11000 Beograd </a:t>
                      </a:r>
                      <a:endParaRPr kumimoji="0" lang="sr-Latn-R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Telefoni</a:t>
                      </a:r>
                      <a:r>
                        <a:rPr kumimoji="0" lang="en-U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 +381 11 770 21 84, 770 25 22 </a:t>
                      </a:r>
                      <a:endParaRPr kumimoji="0" lang="sr-Latn-R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0" i="0" u="none" strike="noStrike" kern="1200" cap="none" spc="0" normalizeH="0" baseline="0" noProof="0" dirty="0" err="1">
                          <a:ln>
                            <a:noFill/>
                          </a:ln>
                          <a:solidFill>
                            <a:schemeClr val="tx1"/>
                          </a:solidFill>
                          <a:effectLst/>
                          <a:uLnTx/>
                          <a:uFillTx/>
                          <a:latin typeface="Candara" panose="020E0502030303020204" pitchFamily="34" charset="0"/>
                          <a:ea typeface="+mn-ea"/>
                          <a:cs typeface="Calibri" panose="020F0502020204030204" pitchFamily="34" charset="0"/>
                        </a:rPr>
                        <a:t>Faks</a:t>
                      </a:r>
                      <a:r>
                        <a:rPr kumimoji="0" lang="en-U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 +381 11 244 75 24 </a:t>
                      </a:r>
                      <a:endParaRPr kumimoji="0" lang="sr-Latn-R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rPr>
                        <a:t>e-mail: </a:t>
                      </a:r>
                      <a:r>
                        <a:rPr kumimoji="0" lang="en-U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hlinkClick r:id="rId4"/>
                        </a:rPr>
                        <a:t>smarttravelpco4@smarttravelpco4.rs</a:t>
                      </a:r>
                      <a:endParaRPr kumimoji="0" lang="sr-Latn-RS" sz="900" b="0" i="0" u="none"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endParaRPr>
                    </a:p>
                    <a:p>
                      <a:pPr marL="0" marR="0" lvl="0" indent="0" algn="ctr" defTabSz="1221821" rtl="0" eaLnBrk="1" fontAlgn="auto" latinLnBrk="0" hangingPunct="1">
                        <a:lnSpc>
                          <a:spcPct val="114000"/>
                        </a:lnSpc>
                        <a:spcBef>
                          <a:spcPts val="0"/>
                        </a:spcBef>
                        <a:spcAft>
                          <a:spcPts val="0"/>
                        </a:spcAft>
                        <a:buClrTx/>
                        <a:buSzTx/>
                        <a:buFontTx/>
                        <a:buNone/>
                        <a:tabLst/>
                        <a:defRPr/>
                      </a:pPr>
                      <a:r>
                        <a:rPr kumimoji="0" lang="en-US" sz="900" b="0" i="0" u="sng" strike="noStrike" kern="1200" cap="none" spc="0" normalizeH="0" baseline="0" noProof="0" dirty="0">
                          <a:ln>
                            <a:noFill/>
                          </a:ln>
                          <a:solidFill>
                            <a:schemeClr val="tx1"/>
                          </a:solidFill>
                          <a:effectLst/>
                          <a:uLnTx/>
                          <a:uFillTx/>
                          <a:latin typeface="Candara" panose="020E0502030303020204" pitchFamily="34" charset="0"/>
                          <a:ea typeface="+mn-ea"/>
                          <a:cs typeface="Calibri" panose="020F0502020204030204" pitchFamily="34" charset="0"/>
                          <a:hlinkClick r:id="rId5"/>
                        </a:rPr>
                        <a:t>www.smarttravelpco4.rs</a:t>
                      </a:r>
                      <a:endParaRPr kumimoji="0" lang="sr-Latn-RS" sz="900" b="0" i="0" u="none" strike="noStrike" kern="1200" cap="none" spc="0" normalizeH="0" baseline="0" noProof="0" dirty="0">
                        <a:ln>
                          <a:noFill/>
                        </a:ln>
                        <a:solidFill>
                          <a:schemeClr val="tx1"/>
                        </a:solidFill>
                        <a:effectLst/>
                        <a:uLnTx/>
                        <a:uFillTx/>
                        <a:latin typeface="Candara" panose="020E0502030303020204" pitchFamily="34" charset="0"/>
                        <a:ea typeface="Calibri"/>
                        <a:cs typeface="Calibri" panose="020F0502020204030204" pitchFamily="34" charset="0"/>
                      </a:endParaRPr>
                    </a:p>
                  </a:txBody>
                  <a:tcPr marL="56077" marR="56077" marT="0" marB="0" anchor="ctr">
                    <a:solidFill>
                      <a:schemeClr val="bg2"/>
                    </a:solidFill>
                  </a:tcPr>
                </a:tc>
                <a:extLst>
                  <a:ext uri="{0D108BD9-81ED-4DB2-BD59-A6C34878D82A}">
                    <a16:rowId xmlns:a16="http://schemas.microsoft.com/office/drawing/2014/main" val="10008"/>
                  </a:ext>
                </a:extLst>
              </a:tr>
            </a:tbl>
          </a:graphicData>
        </a:graphic>
      </p:graphicFrame>
      <p:grpSp>
        <p:nvGrpSpPr>
          <p:cNvPr id="4" name="Group 3">
            <a:extLst>
              <a:ext uri="{FF2B5EF4-FFF2-40B4-BE49-F238E27FC236}">
                <a16:creationId xmlns:a16="http://schemas.microsoft.com/office/drawing/2014/main" id="{2B072EB0-AA47-BA84-5665-0B4DE3BED4F5}"/>
              </a:ext>
            </a:extLst>
          </p:cNvPr>
          <p:cNvGrpSpPr/>
          <p:nvPr/>
        </p:nvGrpSpPr>
        <p:grpSpPr>
          <a:xfrm>
            <a:off x="204155" y="416223"/>
            <a:ext cx="4968552" cy="590113"/>
            <a:chOff x="168151" y="416223"/>
            <a:chExt cx="4968552" cy="590113"/>
          </a:xfrm>
        </p:grpSpPr>
        <p:sp>
          <p:nvSpPr>
            <p:cNvPr id="5" name="Rectangle 4">
              <a:extLst>
                <a:ext uri="{FF2B5EF4-FFF2-40B4-BE49-F238E27FC236}">
                  <a16:creationId xmlns:a16="http://schemas.microsoft.com/office/drawing/2014/main" id="{D271A9AC-D8E3-7E14-A7ED-7E1614D569E9}"/>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6" name="Rectangle 5">
              <a:extLst>
                <a:ext uri="{FF2B5EF4-FFF2-40B4-BE49-F238E27FC236}">
                  <a16:creationId xmlns:a16="http://schemas.microsoft.com/office/drawing/2014/main" id="{24E71C8D-A403-18FA-CC47-97795AF556FD}"/>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7" name="Picture 2">
              <a:extLst>
                <a:ext uri="{FF2B5EF4-FFF2-40B4-BE49-F238E27FC236}">
                  <a16:creationId xmlns:a16="http://schemas.microsoft.com/office/drawing/2014/main" id="{127628BC-F802-B7E6-A43B-5B16D8B70F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8116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68" y="822560"/>
            <a:ext cx="4742328" cy="3647944"/>
          </a:xfrm>
        </p:spPr>
        <p:txBody>
          <a:bodyPr numCol="2" spcCol="269388">
            <a:noAutofit/>
          </a:bodyPr>
          <a:lstStyle/>
          <a:p>
            <a:pPr marL="0" indent="0">
              <a:spcBef>
                <a:spcPts val="0"/>
              </a:spcBef>
              <a:spcAft>
                <a:spcPts val="600"/>
              </a:spcAft>
              <a:buNone/>
            </a:pPr>
            <a:r>
              <a:rPr lang="sr-Latn-RS" sz="1000" b="1" i="1" dirty="0">
                <a:solidFill>
                  <a:schemeClr val="accent1"/>
                </a:solidFill>
                <a:latin typeface="Candara" panose="020E0502030303020204" pitchFamily="34" charset="0"/>
                <a:cs typeface="Calibri" panose="020F0502020204030204" pitchFamily="34" charset="0"/>
              </a:rPr>
              <a:t>Prijava sažetaka</a:t>
            </a:r>
          </a:p>
          <a:p>
            <a:pPr marL="0" indent="0" algn="just">
              <a:spcBef>
                <a:spcPts val="0"/>
              </a:spcBef>
              <a:spcAft>
                <a:spcPts val="600"/>
              </a:spcAft>
              <a:buNone/>
            </a:pPr>
            <a:r>
              <a:rPr lang="sr-Latn-RS" sz="900" i="1" dirty="0">
                <a:latin typeface="Candara" panose="020E0502030303020204" pitchFamily="34" charset="0"/>
                <a:cs typeface="Calibri" panose="020F0502020204030204" pitchFamily="34" charset="0"/>
              </a:rPr>
              <a:t>Prijava sažetaka za prezentaciju u okviru Poster sekcije omogućena je </a:t>
            </a:r>
            <a:r>
              <a:rPr lang="vi-VN" sz="900" i="1" dirty="0">
                <a:latin typeface="Candara" panose="020E0502030303020204" pitchFamily="34" charset="0"/>
                <a:cs typeface="Calibri" panose="020F0502020204030204" pitchFamily="34" charset="0"/>
              </a:rPr>
              <a:t>elektronskim putem preko servis</a:t>
            </a:r>
            <a:r>
              <a:rPr lang="sr-Latn-RS" sz="900" i="1" dirty="0">
                <a:latin typeface="Candara" panose="020E0502030303020204" pitchFamily="34" charset="0"/>
                <a:cs typeface="Calibri" panose="020F0502020204030204" pitchFamily="34" charset="0"/>
              </a:rPr>
              <a:t>a</a:t>
            </a:r>
            <a:r>
              <a:rPr lang="vi-VN" sz="900" i="1" dirty="0">
                <a:latin typeface="Candara" panose="020E0502030303020204" pitchFamily="34" charset="0"/>
                <a:cs typeface="Calibri" panose="020F0502020204030204" pitchFamily="34" charset="0"/>
              </a:rPr>
              <a:t> za onlajn uređivanje časopisa </a:t>
            </a:r>
            <a:r>
              <a:rPr lang="sr-Latn-RS" sz="900" i="1" dirty="0">
                <a:latin typeface="Candara" panose="020E0502030303020204" pitchFamily="34" charset="0"/>
                <a:cs typeface="Calibri" panose="020F0502020204030204" pitchFamily="34" charset="0"/>
              </a:rPr>
              <a:t>Arhiv za farmaciju dostupnom putem sledećeg linka:</a:t>
            </a:r>
          </a:p>
          <a:p>
            <a:pPr marL="0" indent="0" algn="just">
              <a:spcBef>
                <a:spcPts val="0"/>
              </a:spcBef>
              <a:spcAft>
                <a:spcPts val="600"/>
              </a:spcAft>
              <a:buNone/>
            </a:pPr>
            <a:r>
              <a:rPr lang="vi-VN" sz="900" i="1" dirty="0">
                <a:latin typeface="Candara" panose="020E0502030303020204" pitchFamily="34" charset="0"/>
                <a:cs typeface="Calibri" panose="020F0502020204030204" pitchFamily="34" charset="0"/>
                <a:hlinkClick r:id="rId2"/>
              </a:rPr>
              <a:t>http://aseestant.ceon.rs/index.php/arhfarm</a:t>
            </a:r>
            <a:endParaRPr lang="sr-Latn-RS" sz="900" i="1" dirty="0">
              <a:latin typeface="Candara" panose="020E0502030303020204" pitchFamily="34" charset="0"/>
              <a:cs typeface="Calibri" panose="020F0502020204030204" pitchFamily="34" charset="0"/>
            </a:endParaRPr>
          </a:p>
          <a:p>
            <a:pPr marL="0" indent="0" algn="just">
              <a:spcBef>
                <a:spcPts val="0"/>
              </a:spcBef>
              <a:buNone/>
            </a:pPr>
            <a:r>
              <a:rPr lang="sr-Latn-RS" sz="900" i="1" dirty="0">
                <a:latin typeface="Candara" panose="020E0502030303020204" pitchFamily="34" charset="0"/>
                <a:cs typeface="Calibri" panose="020F0502020204030204" pitchFamily="34" charset="0"/>
              </a:rPr>
              <a:t>A</a:t>
            </a:r>
            <a:r>
              <a:rPr lang="vi-VN" sz="900" i="1" dirty="0">
                <a:latin typeface="Candara" panose="020E0502030303020204" pitchFamily="34" charset="0"/>
                <a:cs typeface="Calibri" panose="020F0502020204030204" pitchFamily="34" charset="0"/>
              </a:rPr>
              <a:t>utor koji </a:t>
            </a:r>
            <a:r>
              <a:rPr lang="sr-Latn-RS" sz="900" i="1" dirty="0" err="1">
                <a:latin typeface="Candara" panose="020E0502030303020204" pitchFamily="34" charset="0"/>
                <a:cs typeface="Calibri" panose="020F0502020204030204" pitchFamily="34" charset="0"/>
              </a:rPr>
              <a:t>prezentuje</a:t>
            </a:r>
            <a:r>
              <a:rPr lang="sr-Latn-RS" sz="900" i="1" dirty="0">
                <a:latin typeface="Candara" panose="020E0502030303020204" pitchFamily="34" charset="0"/>
                <a:cs typeface="Calibri" panose="020F0502020204030204" pitchFamily="34" charset="0"/>
              </a:rPr>
              <a:t> rad</a:t>
            </a:r>
            <a:r>
              <a:rPr lang="vi-VN" sz="900" i="1" dirty="0">
                <a:latin typeface="Candara" panose="020E0502030303020204" pitchFamily="34" charset="0"/>
                <a:cs typeface="Calibri" panose="020F0502020204030204" pitchFamily="34" charset="0"/>
              </a:rPr>
              <a:t> mora </a:t>
            </a:r>
            <a:r>
              <a:rPr lang="sr-Latn-RS" sz="900" i="1" dirty="0">
                <a:latin typeface="Candara" panose="020E0502030303020204" pitchFamily="34" charset="0"/>
                <a:cs typeface="Calibri" panose="020F0502020204030204" pitchFamily="34" charset="0"/>
              </a:rPr>
              <a:t>se prethodno </a:t>
            </a:r>
            <a:r>
              <a:rPr lang="vi-VN" sz="900" i="1" dirty="0">
                <a:latin typeface="Candara" panose="020E0502030303020204" pitchFamily="34" charset="0"/>
                <a:cs typeface="Calibri" panose="020F0502020204030204" pitchFamily="34" charset="0"/>
              </a:rPr>
              <a:t>registrova</a:t>
            </a:r>
            <a:r>
              <a:rPr lang="sr-Latn-RS" sz="900" i="1" dirty="0">
                <a:latin typeface="Candara" panose="020E0502030303020204" pitchFamily="34" charset="0"/>
                <a:cs typeface="Calibri" panose="020F0502020204030204" pitchFamily="34" charset="0"/>
              </a:rPr>
              <a:t>ti</a:t>
            </a:r>
            <a:r>
              <a:rPr lang="vi-VN" sz="900" i="1" dirty="0">
                <a:latin typeface="Candara" panose="020E0502030303020204" pitchFamily="34" charset="0"/>
                <a:cs typeface="Calibri" panose="020F0502020204030204" pitchFamily="34" charset="0"/>
              </a:rPr>
              <a:t> u sistemu za onlajn uređivanje časopisa</a:t>
            </a:r>
            <a:r>
              <a:rPr lang="sr-Latn-RS" sz="900" i="1" dirty="0">
                <a:latin typeface="Candara" panose="020E0502030303020204" pitchFamily="34" charset="0"/>
                <a:cs typeface="Calibri" panose="020F0502020204030204" pitchFamily="34" charset="0"/>
              </a:rPr>
              <a:t>. </a:t>
            </a:r>
          </a:p>
          <a:p>
            <a:pPr marL="0" indent="0" algn="just">
              <a:spcBef>
                <a:spcPts val="0"/>
              </a:spcBef>
              <a:buNone/>
            </a:pPr>
            <a:r>
              <a:rPr lang="sr-Latn-RS" sz="900" i="1" dirty="0">
                <a:latin typeface="Candara" panose="020E0502030303020204" pitchFamily="34" charset="0"/>
                <a:cs typeface="Calibri" panose="020F0502020204030204" pitchFamily="34" charset="0"/>
              </a:rPr>
              <a:t>Sažeci se pišu na srpskom i engleskom jeziku. Prilozi treba da budu pripremljeni u programu Microsoft Word, u skladu sa priloženim Uputstvom za autore.</a:t>
            </a:r>
          </a:p>
          <a:p>
            <a:pPr marL="0" indent="0" algn="just">
              <a:spcBef>
                <a:spcPts val="0"/>
              </a:spcBef>
              <a:buNone/>
            </a:pPr>
            <a:r>
              <a:rPr lang="sr-Latn-RS" sz="900" i="1" dirty="0">
                <a:latin typeface="Candara" panose="020E0502030303020204" pitchFamily="34" charset="0"/>
                <a:cs typeface="Calibri" panose="020F0502020204030204" pitchFamily="34" charset="0"/>
              </a:rPr>
              <a:t>Tema prijavljenog rada treba da bude u skladu sa osnovnom temom Simpozijuma. Dobrodošli su radovi iz svih polja farmaceutskih nauka. </a:t>
            </a:r>
          </a:p>
          <a:p>
            <a:pPr marL="0" indent="0" algn="just">
              <a:spcBef>
                <a:spcPts val="0"/>
              </a:spcBef>
              <a:spcAft>
                <a:spcPts val="600"/>
              </a:spcAft>
              <a:buNone/>
            </a:pPr>
            <a:r>
              <a:rPr lang="en-GB" sz="900" i="1" dirty="0" err="1">
                <a:latin typeface="Candara" panose="020E0502030303020204" pitchFamily="34" charset="0"/>
                <a:cs typeface="Calibri" panose="020F0502020204030204" pitchFamily="34" charset="0"/>
              </a:rPr>
              <a:t>Prihvaćeni</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sažeci</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će</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biti</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objavljeni</a:t>
            </a:r>
            <a:r>
              <a:rPr lang="en-GB" sz="900" i="1" dirty="0">
                <a:latin typeface="Candara" panose="020E0502030303020204" pitchFamily="34" charset="0"/>
                <a:cs typeface="Calibri" panose="020F0502020204030204" pitchFamily="34" charset="0"/>
              </a:rPr>
              <a:t> u </a:t>
            </a:r>
            <a:r>
              <a:rPr lang="sr-Latn-RS" sz="900" i="1" dirty="0">
                <a:latin typeface="Candara" panose="020E0502030303020204" pitchFamily="34" charset="0"/>
                <a:cs typeface="Calibri" panose="020F0502020204030204" pitchFamily="34" charset="0"/>
              </a:rPr>
              <a:t>posebnom dodatku/</a:t>
            </a:r>
            <a:r>
              <a:rPr lang="en-GB" sz="900" i="1" dirty="0" err="1">
                <a:latin typeface="Candara" panose="020E0502030303020204" pitchFamily="34" charset="0"/>
                <a:cs typeface="Calibri" panose="020F0502020204030204" pitchFamily="34" charset="0"/>
              </a:rPr>
              <a:t>suplementu</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časopisa</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Arhiv</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za</a:t>
            </a:r>
            <a:r>
              <a:rPr lang="en-GB" sz="900" i="1" dirty="0">
                <a:latin typeface="Candara" panose="020E0502030303020204" pitchFamily="34" charset="0"/>
                <a:cs typeface="Calibri" panose="020F0502020204030204" pitchFamily="34" charset="0"/>
              </a:rPr>
              <a:t> </a:t>
            </a:r>
            <a:r>
              <a:rPr lang="en-GB" sz="900" i="1" dirty="0" err="1">
                <a:latin typeface="Candara" panose="020E0502030303020204" pitchFamily="34" charset="0"/>
                <a:cs typeface="Calibri" panose="020F0502020204030204" pitchFamily="34" charset="0"/>
              </a:rPr>
              <a:t>farmaciju</a:t>
            </a:r>
            <a:r>
              <a:rPr lang="en-GB" sz="900" i="1" dirty="0">
                <a:latin typeface="Candara" panose="020E0502030303020204" pitchFamily="34" charset="0"/>
                <a:cs typeface="Calibri" panose="020F0502020204030204" pitchFamily="34" charset="0"/>
              </a:rPr>
              <a:t>.</a:t>
            </a:r>
            <a:endParaRPr lang="sr-Latn-RS" sz="900" i="1" dirty="0">
              <a:latin typeface="Candara" panose="020E0502030303020204" pitchFamily="34" charset="0"/>
              <a:cs typeface="Calibri" panose="020F0502020204030204" pitchFamily="34" charset="0"/>
            </a:endParaRPr>
          </a:p>
          <a:p>
            <a:pPr marL="0" indent="0" algn="just">
              <a:spcBef>
                <a:spcPts val="0"/>
              </a:spcBef>
              <a:buNone/>
            </a:pPr>
            <a:r>
              <a:rPr lang="pl-PL" sz="1100" b="1" i="1" dirty="0">
                <a:solidFill>
                  <a:schemeClr val="accent1"/>
                </a:solidFill>
                <a:latin typeface="Candara" panose="020E0502030303020204" pitchFamily="34" charset="0"/>
                <a:cs typeface="Calibri" panose="020F0502020204030204" pitchFamily="34" charset="0"/>
              </a:rPr>
              <a:t>Rok za prijavu sažetaka: </a:t>
            </a:r>
          </a:p>
          <a:p>
            <a:pPr marL="0" indent="0" algn="just">
              <a:spcBef>
                <a:spcPts val="0"/>
              </a:spcBef>
              <a:spcAft>
                <a:spcPts val="600"/>
              </a:spcAft>
              <a:buNone/>
            </a:pPr>
            <a:r>
              <a:rPr lang="pl-PL" sz="1100" b="1" i="1" dirty="0">
                <a:solidFill>
                  <a:schemeClr val="accent1"/>
                </a:solidFill>
                <a:latin typeface="Candara" panose="020E0502030303020204" pitchFamily="34" charset="0"/>
                <a:cs typeface="Calibri" panose="020F0502020204030204" pitchFamily="34" charset="0"/>
              </a:rPr>
              <a:t>30. septembar 2025. </a:t>
            </a:r>
            <a:endParaRPr lang="sr-Latn-RS" sz="1100" b="1" i="1" dirty="0">
              <a:solidFill>
                <a:schemeClr val="accent1"/>
              </a:solidFill>
              <a:latin typeface="Candara" panose="020E0502030303020204" pitchFamily="34" charset="0"/>
              <a:cs typeface="Calibri" panose="020F0502020204030204" pitchFamily="34" charset="0"/>
            </a:endParaRPr>
          </a:p>
          <a:p>
            <a:pPr marL="0" indent="0" algn="just">
              <a:spcBef>
                <a:spcPts val="0"/>
              </a:spcBef>
              <a:spcAft>
                <a:spcPts val="898"/>
              </a:spcAft>
              <a:buNone/>
            </a:pPr>
            <a:r>
              <a:rPr lang="sr-Latn-RS" sz="1000" b="1" i="1" dirty="0" err="1">
                <a:solidFill>
                  <a:schemeClr val="accent1"/>
                </a:solidFill>
                <a:latin typeface="Candara" panose="020E0502030303020204" pitchFamily="34" charset="0"/>
                <a:cs typeface="Calibri" panose="020F0502020204030204" pitchFamily="34" charset="0"/>
              </a:rPr>
              <a:t>Abstracts</a:t>
            </a:r>
            <a:r>
              <a:rPr lang="sr-Latn-RS" sz="1000" b="1" i="1" dirty="0">
                <a:solidFill>
                  <a:schemeClr val="accent1"/>
                </a:solidFill>
                <a:latin typeface="Candara" panose="020E0502030303020204" pitchFamily="34" charset="0"/>
                <a:cs typeface="Calibri" panose="020F0502020204030204" pitchFamily="34" charset="0"/>
              </a:rPr>
              <a:t> </a:t>
            </a:r>
            <a:r>
              <a:rPr lang="sr-Latn-RS" sz="1000" b="1" i="1" dirty="0" err="1">
                <a:solidFill>
                  <a:schemeClr val="accent1"/>
                </a:solidFill>
                <a:latin typeface="Candara" panose="020E0502030303020204" pitchFamily="34" charset="0"/>
                <a:cs typeface="Calibri" panose="020F0502020204030204" pitchFamily="34" charset="0"/>
              </a:rPr>
              <a:t>submission</a:t>
            </a:r>
            <a:endParaRPr lang="sr-Latn-RS" sz="1000" b="1" i="1" dirty="0">
              <a:solidFill>
                <a:schemeClr val="accent1"/>
              </a:solidFill>
              <a:latin typeface="Candara" panose="020E0502030303020204" pitchFamily="34" charset="0"/>
              <a:cs typeface="Calibri" panose="020F0502020204030204" pitchFamily="34" charset="0"/>
            </a:endParaRPr>
          </a:p>
          <a:p>
            <a:pPr marL="0" indent="0" algn="just">
              <a:spcBef>
                <a:spcPts val="0"/>
              </a:spcBef>
              <a:spcAft>
                <a:spcPts val="600"/>
              </a:spcAft>
              <a:buNone/>
            </a:pPr>
            <a:r>
              <a:rPr lang="sr-Latn-RS" sz="900" i="1" dirty="0" err="1">
                <a:solidFill>
                  <a:prstClr val="black"/>
                </a:solidFill>
                <a:latin typeface="Candara" panose="020E0502030303020204" pitchFamily="34" charset="0"/>
                <a:cs typeface="Calibri" panose="020F0502020204030204" pitchFamily="34" charset="0"/>
              </a:rPr>
              <a:t>Abstracts</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submissions</a:t>
            </a:r>
            <a:r>
              <a:rPr lang="sr-Latn-RS" sz="900" i="1" dirty="0">
                <a:solidFill>
                  <a:prstClr val="black"/>
                </a:solidFill>
                <a:latin typeface="Candara" panose="020E0502030303020204" pitchFamily="34" charset="0"/>
                <a:cs typeface="Calibri" panose="020F0502020204030204" pitchFamily="34" charset="0"/>
              </a:rPr>
              <a:t> for poster </a:t>
            </a:r>
            <a:r>
              <a:rPr lang="sr-Latn-RS" sz="900" i="1" dirty="0" err="1">
                <a:solidFill>
                  <a:prstClr val="black"/>
                </a:solidFill>
                <a:latin typeface="Candara" panose="020E0502030303020204" pitchFamily="34" charset="0"/>
                <a:cs typeface="Calibri" panose="020F0502020204030204" pitchFamily="34" charset="0"/>
              </a:rPr>
              <a:t>presentation</a:t>
            </a:r>
            <a:r>
              <a:rPr lang="sr-Latn-RS" sz="900" i="1" dirty="0">
                <a:solidFill>
                  <a:prstClr val="black"/>
                </a:solidFill>
                <a:latin typeface="Candara" panose="020E0502030303020204" pitchFamily="34" charset="0"/>
                <a:cs typeface="Calibri" panose="020F0502020204030204" pitchFamily="34" charset="0"/>
              </a:rPr>
              <a:t> is </a:t>
            </a:r>
            <a:r>
              <a:rPr lang="sr-Latn-RS" sz="900" i="1" dirty="0" err="1">
                <a:solidFill>
                  <a:prstClr val="black"/>
                </a:solidFill>
                <a:latin typeface="Candara" panose="020E0502030303020204" pitchFamily="34" charset="0"/>
                <a:cs typeface="Calibri" panose="020F0502020204030204" pitchFamily="34" charset="0"/>
              </a:rPr>
              <a:t>enabled</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through</a:t>
            </a:r>
            <a:r>
              <a:rPr lang="sr-Latn-RS" sz="900" i="1" dirty="0">
                <a:solidFill>
                  <a:prstClr val="black"/>
                </a:solidFill>
                <a:latin typeface="Candara" panose="020E0502030303020204" pitchFamily="34" charset="0"/>
                <a:cs typeface="Calibri" panose="020F0502020204030204" pitchFamily="34" charset="0"/>
              </a:rPr>
              <a:t> the </a:t>
            </a:r>
            <a:r>
              <a:rPr lang="en-US" sz="900" i="1" dirty="0">
                <a:solidFill>
                  <a:prstClr val="black"/>
                </a:solidFill>
                <a:latin typeface="Candara" panose="020E0502030303020204" pitchFamily="34" charset="0"/>
                <a:cs typeface="Calibri" panose="020F0502020204030204" pitchFamily="34" charset="0"/>
              </a:rPr>
              <a:t>on-line editorial system </a:t>
            </a:r>
            <a:r>
              <a:rPr lang="sr-Latn-RS" sz="900" i="1" dirty="0">
                <a:solidFill>
                  <a:prstClr val="black"/>
                </a:solidFill>
                <a:latin typeface="Candara" panose="020E0502030303020204" pitchFamily="34" charset="0"/>
                <a:cs typeface="Calibri" panose="020F0502020204030204" pitchFamily="34" charset="0"/>
              </a:rPr>
              <a:t>of the </a:t>
            </a:r>
            <a:r>
              <a:rPr lang="sr-Latn-RS" sz="900" i="1" dirty="0" err="1">
                <a:solidFill>
                  <a:prstClr val="black"/>
                </a:solidFill>
                <a:latin typeface="Candara" panose="020E0502030303020204" pitchFamily="34" charset="0"/>
                <a:cs typeface="Calibri" panose="020F0502020204030204" pitchFamily="34" charset="0"/>
              </a:rPr>
              <a:t>Archives</a:t>
            </a:r>
            <a:r>
              <a:rPr lang="sr-Latn-RS" sz="900" i="1" dirty="0">
                <a:solidFill>
                  <a:prstClr val="black"/>
                </a:solidFill>
                <a:latin typeface="Candara" panose="020E0502030303020204" pitchFamily="34" charset="0"/>
                <a:cs typeface="Calibri" panose="020F0502020204030204" pitchFamily="34" charset="0"/>
              </a:rPr>
              <a:t> of </a:t>
            </a:r>
            <a:r>
              <a:rPr lang="sr-Latn-RS" sz="900" i="1" dirty="0" err="1">
                <a:solidFill>
                  <a:prstClr val="black"/>
                </a:solidFill>
                <a:latin typeface="Candara" panose="020E0502030303020204" pitchFamily="34" charset="0"/>
                <a:cs typeface="Calibri" panose="020F0502020204030204" pitchFamily="34" charset="0"/>
              </a:rPr>
              <a:t>Pharmacy</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journal</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available</a:t>
            </a:r>
            <a:r>
              <a:rPr lang="sr-Latn-RS" sz="900" i="1" dirty="0">
                <a:solidFill>
                  <a:prstClr val="black"/>
                </a:solidFill>
                <a:latin typeface="Candara" panose="020E0502030303020204" pitchFamily="34" charset="0"/>
                <a:cs typeface="Calibri" panose="020F0502020204030204" pitchFamily="34" charset="0"/>
              </a:rPr>
              <a:t> on the </a:t>
            </a:r>
            <a:r>
              <a:rPr lang="sr-Latn-RS" sz="900" i="1" dirty="0" err="1">
                <a:solidFill>
                  <a:prstClr val="black"/>
                </a:solidFill>
                <a:latin typeface="Candara" panose="020E0502030303020204" pitchFamily="34" charset="0"/>
                <a:cs typeface="Calibri" panose="020F0502020204030204" pitchFamily="34" charset="0"/>
              </a:rPr>
              <a:t>following</a:t>
            </a:r>
            <a:r>
              <a:rPr lang="sr-Latn-RS" sz="900" i="1" dirty="0">
                <a:solidFill>
                  <a:prstClr val="black"/>
                </a:solidFill>
                <a:latin typeface="Candara" panose="020E0502030303020204" pitchFamily="34" charset="0"/>
                <a:cs typeface="Calibri" panose="020F0502020204030204" pitchFamily="34" charset="0"/>
              </a:rPr>
              <a:t> link:</a:t>
            </a:r>
          </a:p>
          <a:p>
            <a:pPr marL="0" indent="0" algn="just">
              <a:spcBef>
                <a:spcPts val="0"/>
              </a:spcBef>
              <a:spcAft>
                <a:spcPts val="600"/>
              </a:spcAft>
              <a:buNone/>
            </a:pPr>
            <a:r>
              <a:rPr lang="vi-VN" sz="900" i="1" dirty="0">
                <a:solidFill>
                  <a:prstClr val="black"/>
                </a:solidFill>
                <a:latin typeface="Candara" panose="020E0502030303020204" pitchFamily="34" charset="0"/>
                <a:cs typeface="Calibri" panose="020F0502020204030204" pitchFamily="34" charset="0"/>
                <a:hlinkClick r:id="rId2"/>
              </a:rPr>
              <a:t>http://aseestant.ceon.rs/index.php/arhfarm</a:t>
            </a:r>
            <a:endParaRPr lang="sr-Latn-RS" sz="900" i="1" dirty="0">
              <a:solidFill>
                <a:prstClr val="black"/>
              </a:solidFill>
              <a:latin typeface="Candara" panose="020E0502030303020204" pitchFamily="34" charset="0"/>
              <a:cs typeface="Calibri" panose="020F0502020204030204" pitchFamily="34" charset="0"/>
            </a:endParaRPr>
          </a:p>
          <a:p>
            <a:pPr marL="0" indent="0" algn="just">
              <a:spcBef>
                <a:spcPts val="0"/>
              </a:spcBef>
              <a:spcAft>
                <a:spcPts val="449"/>
              </a:spcAft>
              <a:buNone/>
            </a:pPr>
            <a:r>
              <a:rPr lang="sr-Latn-RS" sz="900" i="1" dirty="0" err="1">
                <a:latin typeface="Candara" panose="020E0502030303020204" pitchFamily="34" charset="0"/>
                <a:cs typeface="Calibri" panose="020F0502020204030204" pitchFamily="34" charset="0"/>
              </a:rPr>
              <a:t>Please</a:t>
            </a:r>
            <a:r>
              <a:rPr lang="sr-Latn-RS" sz="900" i="1" dirty="0">
                <a:latin typeface="Candara" panose="020E0502030303020204" pitchFamily="34" charset="0"/>
                <a:cs typeface="Calibri" panose="020F0502020204030204" pitchFamily="34" charset="0"/>
              </a:rPr>
              <a:t> note </a:t>
            </a:r>
            <a:r>
              <a:rPr lang="sr-Latn-RS" sz="900" i="1" dirty="0" err="1">
                <a:latin typeface="Candara" panose="020E0502030303020204" pitchFamily="34" charset="0"/>
                <a:cs typeface="Calibri" panose="020F0502020204030204" pitchFamily="34" charset="0"/>
              </a:rPr>
              <a:t>that</a:t>
            </a:r>
            <a:r>
              <a:rPr lang="sr-Latn-RS" sz="900" i="1" dirty="0">
                <a:latin typeface="Candara" panose="020E0502030303020204" pitchFamily="34" charset="0"/>
                <a:cs typeface="Calibri" panose="020F0502020204030204" pitchFamily="34" charset="0"/>
              </a:rPr>
              <a:t> </a:t>
            </a:r>
            <a:r>
              <a:rPr lang="sr-Latn-RS" sz="900" i="1" dirty="0" err="1">
                <a:latin typeface="Candara" panose="020E0502030303020204" pitchFamily="34" charset="0"/>
                <a:cs typeface="Calibri" panose="020F0502020204030204" pitchFamily="34" charset="0"/>
              </a:rPr>
              <a:t>presenting</a:t>
            </a:r>
            <a:r>
              <a:rPr lang="sr-Latn-RS" sz="900" i="1" dirty="0">
                <a:latin typeface="Candara" panose="020E0502030303020204" pitchFamily="34" charset="0"/>
                <a:cs typeface="Calibri" panose="020F0502020204030204" pitchFamily="34" charset="0"/>
              </a:rPr>
              <a:t> </a:t>
            </a:r>
            <a:r>
              <a:rPr lang="sr-Latn-RS" sz="900" i="1" dirty="0" err="1">
                <a:latin typeface="Candara" panose="020E0502030303020204" pitchFamily="34" charset="0"/>
                <a:cs typeface="Calibri" panose="020F0502020204030204" pitchFamily="34" charset="0"/>
              </a:rPr>
              <a:t>author</a:t>
            </a:r>
            <a:r>
              <a:rPr lang="sr-Latn-RS" sz="900" i="1" dirty="0">
                <a:latin typeface="Candara" panose="020E0502030303020204" pitchFamily="34" charset="0"/>
                <a:cs typeface="Calibri" panose="020F0502020204030204" pitchFamily="34" charset="0"/>
              </a:rPr>
              <a:t> </a:t>
            </a:r>
            <a:r>
              <a:rPr lang="sr-Latn-RS" sz="900" i="1" dirty="0" err="1">
                <a:latin typeface="Candara" panose="020E0502030303020204" pitchFamily="34" charset="0"/>
                <a:cs typeface="Calibri" panose="020F0502020204030204" pitchFamily="34" charset="0"/>
              </a:rPr>
              <a:t>should</a:t>
            </a:r>
            <a:r>
              <a:rPr lang="sr-Latn-RS" sz="900" i="1" dirty="0">
                <a:latin typeface="Candara" panose="020E0502030303020204" pitchFamily="34" charset="0"/>
                <a:cs typeface="Calibri" panose="020F0502020204030204" pitchFamily="34" charset="0"/>
              </a:rPr>
              <a:t> </a:t>
            </a:r>
            <a:r>
              <a:rPr lang="en-US" sz="900" i="1" dirty="0">
                <a:latin typeface="Candara" panose="020E0502030303020204" pitchFamily="34" charset="0"/>
                <a:cs typeface="Calibri" panose="020F0502020204030204" pitchFamily="34" charset="0"/>
              </a:rPr>
              <a:t>register</a:t>
            </a:r>
            <a:r>
              <a:rPr lang="sr-Latn-RS" sz="900" i="1" dirty="0">
                <a:latin typeface="Candara" panose="020E0502030303020204" pitchFamily="34" charset="0"/>
                <a:cs typeface="Calibri" panose="020F0502020204030204" pitchFamily="34" charset="0"/>
              </a:rPr>
              <a:t> </a:t>
            </a:r>
            <a:r>
              <a:rPr lang="en-US" sz="900" i="1" dirty="0">
                <a:latin typeface="Candara" panose="020E0502030303020204" pitchFamily="34" charset="0"/>
                <a:cs typeface="Calibri" panose="020F0502020204030204" pitchFamily="34" charset="0"/>
              </a:rPr>
              <a:t>in the on-line editorial system</a:t>
            </a:r>
            <a:r>
              <a:rPr lang="sr-Latn-RS" sz="900" i="1" dirty="0">
                <a:latin typeface="Candara" panose="020E0502030303020204" pitchFamily="34" charset="0"/>
                <a:cs typeface="Calibri" panose="020F0502020204030204" pitchFamily="34" charset="0"/>
              </a:rPr>
              <a:t> </a:t>
            </a:r>
            <a:r>
              <a:rPr lang="sr-Latn-RS" sz="900" i="1" dirty="0" err="1">
                <a:latin typeface="Candara" panose="020E0502030303020204" pitchFamily="34" charset="0"/>
                <a:cs typeface="Calibri" panose="020F0502020204030204" pitchFamily="34" charset="0"/>
              </a:rPr>
              <a:t>before</a:t>
            </a:r>
            <a:r>
              <a:rPr lang="sr-Latn-RS" sz="900" i="1" dirty="0">
                <a:latin typeface="Candara" panose="020E0502030303020204" pitchFamily="34" charset="0"/>
                <a:cs typeface="Calibri" panose="020F0502020204030204" pitchFamily="34" charset="0"/>
              </a:rPr>
              <a:t> </a:t>
            </a:r>
            <a:r>
              <a:rPr lang="sr-Latn-RS" sz="900" i="1" dirty="0" err="1">
                <a:latin typeface="Candara" panose="020E0502030303020204" pitchFamily="34" charset="0"/>
                <a:cs typeface="Calibri" panose="020F0502020204030204" pitchFamily="34" charset="0"/>
              </a:rPr>
              <a:t>submission</a:t>
            </a:r>
            <a:r>
              <a:rPr lang="sr-Latn-RS" sz="900" i="1" dirty="0">
                <a:latin typeface="Candara" panose="020E0502030303020204" pitchFamily="34" charset="0"/>
                <a:cs typeface="Calibri" panose="020F0502020204030204" pitchFamily="34" charset="0"/>
              </a:rPr>
              <a:t>.</a:t>
            </a:r>
            <a:endParaRPr lang="sr-Latn-RS" sz="900" i="1" dirty="0">
              <a:solidFill>
                <a:prstClr val="black"/>
              </a:solidFill>
              <a:latin typeface="Candara" panose="020E0502030303020204" pitchFamily="34" charset="0"/>
              <a:cs typeface="Calibri" panose="020F0502020204030204" pitchFamily="34" charset="0"/>
            </a:endParaRPr>
          </a:p>
          <a:p>
            <a:pPr marL="0" indent="0" algn="just">
              <a:spcBef>
                <a:spcPts val="0"/>
              </a:spcBef>
              <a:spcAft>
                <a:spcPts val="449"/>
              </a:spcAft>
              <a:buNone/>
            </a:pPr>
            <a:r>
              <a:rPr lang="en-US" sz="900" i="1" dirty="0">
                <a:solidFill>
                  <a:prstClr val="black"/>
                </a:solidFill>
                <a:latin typeface="Candara" panose="020E0502030303020204" pitchFamily="34" charset="0"/>
                <a:cs typeface="Calibri" panose="020F0502020204030204" pitchFamily="34" charset="0"/>
              </a:rPr>
              <a:t>Abstracts should be </a:t>
            </a:r>
            <a:r>
              <a:rPr lang="sr-Latn-RS" sz="900" i="1" dirty="0" err="1">
                <a:solidFill>
                  <a:prstClr val="black"/>
                </a:solidFill>
                <a:latin typeface="Candara" panose="020E0502030303020204" pitchFamily="34" charset="0"/>
                <a:cs typeface="Calibri" panose="020F0502020204030204" pitchFamily="34" charset="0"/>
              </a:rPr>
              <a:t>written</a:t>
            </a:r>
            <a:r>
              <a:rPr lang="sr-Latn-RS" sz="900" i="1" dirty="0">
                <a:solidFill>
                  <a:prstClr val="black"/>
                </a:solidFill>
                <a:latin typeface="Candara" panose="020E0502030303020204" pitchFamily="34" charset="0"/>
                <a:cs typeface="Calibri" panose="020F0502020204030204" pitchFamily="34" charset="0"/>
              </a:rPr>
              <a:t> in </a:t>
            </a:r>
            <a:r>
              <a:rPr lang="sr-Latn-RS" sz="900" i="1" dirty="0" err="1">
                <a:solidFill>
                  <a:prstClr val="black"/>
                </a:solidFill>
                <a:latin typeface="Candara" panose="020E0502030303020204" pitchFamily="34" charset="0"/>
                <a:cs typeface="Calibri" panose="020F0502020204030204" pitchFamily="34" charset="0"/>
              </a:rPr>
              <a:t>English</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and</a:t>
            </a:r>
            <a:r>
              <a:rPr lang="sr-Latn-RS" sz="900" i="1" dirty="0">
                <a:solidFill>
                  <a:prstClr val="black"/>
                </a:solidFill>
                <a:latin typeface="Candara" panose="020E0502030303020204" pitchFamily="34" charset="0"/>
                <a:cs typeface="Calibri" panose="020F0502020204030204" pitchFamily="34" charset="0"/>
              </a:rPr>
              <a:t> </a:t>
            </a:r>
            <a:r>
              <a:rPr lang="en-US" sz="900" i="1" dirty="0">
                <a:solidFill>
                  <a:prstClr val="black"/>
                </a:solidFill>
                <a:latin typeface="Candara" panose="020E0502030303020204" pitchFamily="34" charset="0"/>
                <a:cs typeface="Calibri" panose="020F0502020204030204" pitchFamily="34" charset="0"/>
              </a:rPr>
              <a:t>prepared </a:t>
            </a:r>
            <a:r>
              <a:rPr lang="sr-Latn-RS" sz="900" i="1" dirty="0" err="1">
                <a:solidFill>
                  <a:prstClr val="black"/>
                </a:solidFill>
                <a:latin typeface="Candara" panose="020E0502030303020204" pitchFamily="34" charset="0"/>
                <a:cs typeface="Calibri" panose="020F0502020204030204" pitchFamily="34" charset="0"/>
              </a:rPr>
              <a:t>using</a:t>
            </a:r>
            <a:r>
              <a:rPr lang="sr-Latn-RS" sz="900" i="1" dirty="0">
                <a:solidFill>
                  <a:prstClr val="black"/>
                </a:solidFill>
                <a:latin typeface="Candara" panose="020E0502030303020204" pitchFamily="34" charset="0"/>
                <a:cs typeface="Calibri" panose="020F0502020204030204" pitchFamily="34" charset="0"/>
              </a:rPr>
              <a:t> the</a:t>
            </a:r>
            <a:r>
              <a:rPr lang="en-US" sz="900" i="1" dirty="0">
                <a:solidFill>
                  <a:prstClr val="black"/>
                </a:solidFill>
                <a:latin typeface="Candara" panose="020E0502030303020204" pitchFamily="34" charset="0"/>
                <a:cs typeface="Calibri" panose="020F0502020204030204" pitchFamily="34" charset="0"/>
              </a:rPr>
              <a:t> Microsoft Word, </a:t>
            </a:r>
            <a:r>
              <a:rPr lang="sr-Latn-RS" sz="900" i="1" dirty="0">
                <a:solidFill>
                  <a:prstClr val="black"/>
                </a:solidFill>
                <a:latin typeface="Candara" panose="020E0502030303020204" pitchFamily="34" charset="0"/>
                <a:cs typeface="Calibri" panose="020F0502020204030204" pitchFamily="34" charset="0"/>
              </a:rPr>
              <a:t>in </a:t>
            </a:r>
            <a:r>
              <a:rPr lang="sr-Latn-RS" sz="900" i="1" dirty="0" err="1">
                <a:solidFill>
                  <a:prstClr val="black"/>
                </a:solidFill>
                <a:latin typeface="Candara" panose="020E0502030303020204" pitchFamily="34" charset="0"/>
                <a:cs typeface="Calibri" panose="020F0502020204030204" pitchFamily="34" charset="0"/>
              </a:rPr>
              <a:t>accordance</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with</a:t>
            </a:r>
            <a:r>
              <a:rPr lang="sr-Latn-RS" sz="900" i="1" dirty="0">
                <a:solidFill>
                  <a:prstClr val="black"/>
                </a:solidFill>
                <a:latin typeface="Candara" panose="020E0502030303020204" pitchFamily="34" charset="0"/>
                <a:cs typeface="Calibri" panose="020F0502020204030204" pitchFamily="34" charset="0"/>
              </a:rPr>
              <a:t> the </a:t>
            </a:r>
            <a:r>
              <a:rPr lang="sr-Latn-RS" sz="900" i="1" dirty="0" err="1">
                <a:solidFill>
                  <a:prstClr val="black"/>
                </a:solidFill>
                <a:latin typeface="Candara" panose="020E0502030303020204" pitchFamily="34" charset="0"/>
                <a:cs typeface="Calibri" panose="020F0502020204030204" pitchFamily="34" charset="0"/>
              </a:rPr>
              <a:t>enclosed</a:t>
            </a:r>
            <a:r>
              <a:rPr lang="en-US" sz="900" i="1" dirty="0">
                <a:solidFill>
                  <a:prstClr val="black"/>
                </a:solidFill>
                <a:latin typeface="Candara" panose="020E0502030303020204" pitchFamily="34" charset="0"/>
                <a:cs typeface="Calibri" panose="020F0502020204030204" pitchFamily="34" charset="0"/>
              </a:rPr>
              <a:t> </a:t>
            </a:r>
            <a:r>
              <a:rPr lang="sr-Latn-RS" sz="900" i="1" dirty="0">
                <a:solidFill>
                  <a:prstClr val="black"/>
                </a:solidFill>
                <a:latin typeface="Candara" panose="020E0502030303020204" pitchFamily="34" charset="0"/>
                <a:cs typeface="Calibri" panose="020F0502020204030204" pitchFamily="34" charset="0"/>
              </a:rPr>
              <a:t>I</a:t>
            </a:r>
            <a:r>
              <a:rPr lang="en-US" sz="900" i="1" dirty="0" err="1">
                <a:solidFill>
                  <a:prstClr val="black"/>
                </a:solidFill>
                <a:latin typeface="Candara" panose="020E0502030303020204" pitchFamily="34" charset="0"/>
                <a:cs typeface="Calibri" panose="020F0502020204030204" pitchFamily="34" charset="0"/>
              </a:rPr>
              <a:t>nstructions</a:t>
            </a:r>
            <a:r>
              <a:rPr lang="en-US" sz="900" i="1" dirty="0">
                <a:solidFill>
                  <a:prstClr val="black"/>
                </a:solidFill>
                <a:latin typeface="Candara" panose="020E0502030303020204" pitchFamily="34" charset="0"/>
                <a:cs typeface="Calibri" panose="020F0502020204030204" pitchFamily="34" charset="0"/>
              </a:rPr>
              <a:t> </a:t>
            </a:r>
            <a:r>
              <a:rPr lang="sr-Latn-RS" sz="900" i="1" dirty="0">
                <a:solidFill>
                  <a:prstClr val="black"/>
                </a:solidFill>
                <a:latin typeface="Candara" panose="020E0502030303020204" pitchFamily="34" charset="0"/>
                <a:cs typeface="Calibri" panose="020F0502020204030204" pitchFamily="34" charset="0"/>
              </a:rPr>
              <a:t>for </a:t>
            </a:r>
            <a:r>
              <a:rPr lang="sr-Latn-RS" sz="900" i="1" dirty="0" err="1">
                <a:solidFill>
                  <a:prstClr val="black"/>
                </a:solidFill>
                <a:latin typeface="Candara" panose="020E0502030303020204" pitchFamily="34" charset="0"/>
                <a:cs typeface="Calibri" panose="020F0502020204030204" pitchFamily="34" charset="0"/>
              </a:rPr>
              <a:t>authors</a:t>
            </a:r>
            <a:r>
              <a:rPr lang="sr-Latn-RS" sz="900" i="1" dirty="0">
                <a:solidFill>
                  <a:prstClr val="black"/>
                </a:solidFill>
                <a:latin typeface="Candara" panose="020E0502030303020204" pitchFamily="34" charset="0"/>
                <a:cs typeface="Calibri" panose="020F0502020204030204" pitchFamily="34" charset="0"/>
              </a:rPr>
              <a:t>. </a:t>
            </a:r>
          </a:p>
          <a:p>
            <a:pPr marL="0" indent="0" algn="just">
              <a:spcBef>
                <a:spcPts val="0"/>
              </a:spcBef>
              <a:spcAft>
                <a:spcPts val="449"/>
              </a:spcAft>
              <a:buNone/>
            </a:pPr>
            <a:r>
              <a:rPr lang="sr-Latn-RS" sz="900" i="1" dirty="0" err="1">
                <a:solidFill>
                  <a:prstClr val="black"/>
                </a:solidFill>
                <a:latin typeface="Candara" panose="020E0502030303020204" pitchFamily="34" charset="0"/>
                <a:cs typeface="Calibri" panose="020F0502020204030204" pitchFamily="34" charset="0"/>
              </a:rPr>
              <a:t>Contributions</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addressing</a:t>
            </a:r>
            <a:r>
              <a:rPr lang="sr-Latn-RS" sz="900" i="1" dirty="0">
                <a:solidFill>
                  <a:prstClr val="black"/>
                </a:solidFill>
                <a:latin typeface="Candara" panose="020E0502030303020204" pitchFamily="34" charset="0"/>
                <a:cs typeface="Calibri" panose="020F0502020204030204" pitchFamily="34" charset="0"/>
              </a:rPr>
              <a:t> the </a:t>
            </a:r>
            <a:r>
              <a:rPr lang="sr-Latn-RS" sz="900" i="1" dirty="0" err="1">
                <a:solidFill>
                  <a:prstClr val="black"/>
                </a:solidFill>
                <a:latin typeface="Candara" panose="020E0502030303020204" pitchFamily="34" charset="0"/>
                <a:cs typeface="Calibri" panose="020F0502020204030204" pitchFamily="34" charset="0"/>
              </a:rPr>
              <a:t>main</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theme</a:t>
            </a:r>
            <a:r>
              <a:rPr lang="sr-Latn-RS" sz="900" i="1" dirty="0">
                <a:solidFill>
                  <a:prstClr val="black"/>
                </a:solidFill>
                <a:latin typeface="Candara" panose="020E0502030303020204" pitchFamily="34" charset="0"/>
                <a:cs typeface="Calibri" panose="020F0502020204030204" pitchFamily="34" charset="0"/>
              </a:rPr>
              <a:t> of the </a:t>
            </a:r>
            <a:r>
              <a:rPr lang="sr-Latn-RS" sz="900" i="1" dirty="0" err="1">
                <a:solidFill>
                  <a:prstClr val="black"/>
                </a:solidFill>
                <a:latin typeface="Candara" panose="020E0502030303020204" pitchFamily="34" charset="0"/>
                <a:cs typeface="Calibri" panose="020F0502020204030204" pitchFamily="34" charset="0"/>
              </a:rPr>
              <a:t>Symposium</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from</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all</a:t>
            </a:r>
            <a:r>
              <a:rPr lang="sr-Latn-RS" sz="900" i="1" dirty="0">
                <a:solidFill>
                  <a:prstClr val="black"/>
                </a:solidFill>
                <a:latin typeface="Candara" panose="020E0502030303020204" pitchFamily="34" charset="0"/>
                <a:cs typeface="Calibri" panose="020F0502020204030204" pitchFamily="34" charset="0"/>
              </a:rPr>
              <a:t> the </a:t>
            </a:r>
            <a:r>
              <a:rPr lang="sr-Latn-RS" sz="900" i="1" dirty="0" err="1">
                <a:solidFill>
                  <a:prstClr val="black"/>
                </a:solidFill>
                <a:latin typeface="Candara" panose="020E0502030303020204" pitchFamily="34" charset="0"/>
                <a:cs typeface="Calibri" panose="020F0502020204030204" pitchFamily="34" charset="0"/>
              </a:rPr>
              <a:t>fields</a:t>
            </a:r>
            <a:r>
              <a:rPr lang="sr-Latn-RS" sz="900" i="1" dirty="0">
                <a:solidFill>
                  <a:prstClr val="black"/>
                </a:solidFill>
                <a:latin typeface="Candara" panose="020E0502030303020204" pitchFamily="34" charset="0"/>
                <a:cs typeface="Calibri" panose="020F0502020204030204" pitchFamily="34" charset="0"/>
              </a:rPr>
              <a:t> of </a:t>
            </a:r>
            <a:r>
              <a:rPr lang="sr-Latn-RS" sz="900" i="1" dirty="0" err="1">
                <a:solidFill>
                  <a:prstClr val="black"/>
                </a:solidFill>
                <a:latin typeface="Candara" panose="020E0502030303020204" pitchFamily="34" charset="0"/>
                <a:cs typeface="Calibri" panose="020F0502020204030204" pitchFamily="34" charset="0"/>
              </a:rPr>
              <a:t>pharmaceutical</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sciences</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are</a:t>
            </a:r>
            <a:r>
              <a:rPr lang="sr-Latn-RS" sz="900" i="1" dirty="0">
                <a:solidFill>
                  <a:prstClr val="black"/>
                </a:solidFill>
                <a:latin typeface="Candara" panose="020E0502030303020204" pitchFamily="34" charset="0"/>
                <a:cs typeface="Calibri" panose="020F0502020204030204" pitchFamily="34" charset="0"/>
              </a:rPr>
              <a:t> </a:t>
            </a:r>
            <a:r>
              <a:rPr lang="sr-Latn-RS" sz="900" i="1" dirty="0" err="1">
                <a:solidFill>
                  <a:prstClr val="black"/>
                </a:solidFill>
                <a:latin typeface="Candara" panose="020E0502030303020204" pitchFamily="34" charset="0"/>
                <a:cs typeface="Calibri" panose="020F0502020204030204" pitchFamily="34" charset="0"/>
              </a:rPr>
              <a:t>welcome</a:t>
            </a:r>
            <a:endParaRPr lang="en-US" sz="900" i="1" dirty="0">
              <a:solidFill>
                <a:prstClr val="black"/>
              </a:solidFill>
              <a:latin typeface="Candara" panose="020E0502030303020204" pitchFamily="34" charset="0"/>
              <a:cs typeface="Calibri" panose="020F0502020204030204" pitchFamily="34" charset="0"/>
            </a:endParaRPr>
          </a:p>
          <a:p>
            <a:pPr marL="0" indent="0" algn="just">
              <a:spcBef>
                <a:spcPts val="0"/>
              </a:spcBef>
              <a:spcAft>
                <a:spcPts val="600"/>
              </a:spcAft>
              <a:buNone/>
            </a:pPr>
            <a:r>
              <a:rPr lang="sr-Latn-RS" sz="900" i="1" dirty="0">
                <a:solidFill>
                  <a:prstClr val="black"/>
                </a:solidFill>
                <a:latin typeface="Candara" panose="020E0502030303020204" pitchFamily="34" charset="0"/>
                <a:cs typeface="Calibri" panose="020F0502020204030204" pitchFamily="34" charset="0"/>
              </a:rPr>
              <a:t>A</a:t>
            </a:r>
            <a:r>
              <a:rPr lang="en-US" sz="900" i="1" dirty="0" err="1">
                <a:solidFill>
                  <a:prstClr val="black"/>
                </a:solidFill>
                <a:latin typeface="Candara" panose="020E0502030303020204" pitchFamily="34" charset="0"/>
                <a:cs typeface="Calibri" panose="020F0502020204030204" pitchFamily="34" charset="0"/>
              </a:rPr>
              <a:t>ccepted</a:t>
            </a:r>
            <a:r>
              <a:rPr lang="en-US" sz="900" i="1" dirty="0">
                <a:solidFill>
                  <a:prstClr val="black"/>
                </a:solidFill>
                <a:latin typeface="Candara" panose="020E0502030303020204" pitchFamily="34" charset="0"/>
                <a:cs typeface="Calibri" panose="020F0502020204030204" pitchFamily="34" charset="0"/>
              </a:rPr>
              <a:t> abstracts will be published in the Supplement of the journal Archives of Pharmacy.</a:t>
            </a:r>
            <a:endParaRPr lang="sr-Latn-RS" sz="900" i="1" dirty="0">
              <a:solidFill>
                <a:prstClr val="black"/>
              </a:solidFill>
              <a:latin typeface="Candara" panose="020E0502030303020204" pitchFamily="34" charset="0"/>
              <a:cs typeface="Calibri" panose="020F0502020204030204" pitchFamily="34" charset="0"/>
            </a:endParaRPr>
          </a:p>
          <a:p>
            <a:pPr marL="0" indent="0" algn="just">
              <a:buNone/>
            </a:pPr>
            <a:r>
              <a:rPr lang="sr-Latn-RS" sz="1100" b="1" i="1" dirty="0" err="1">
                <a:solidFill>
                  <a:schemeClr val="accent1"/>
                </a:solidFill>
                <a:latin typeface="Candara" panose="020E0502030303020204" pitchFamily="34" charset="0"/>
                <a:cs typeface="Calibri" panose="020F0502020204030204" pitchFamily="34" charset="0"/>
              </a:rPr>
              <a:t>Abstracts</a:t>
            </a:r>
            <a:r>
              <a:rPr lang="sr-Latn-RS" sz="1100" b="1" i="1" dirty="0">
                <a:solidFill>
                  <a:schemeClr val="accent1"/>
                </a:solidFill>
                <a:latin typeface="Candara" panose="020E0502030303020204" pitchFamily="34" charset="0"/>
                <a:cs typeface="Calibri" panose="020F0502020204030204" pitchFamily="34" charset="0"/>
              </a:rPr>
              <a:t> s</a:t>
            </a:r>
            <a:r>
              <a:rPr lang="en-US" sz="1100" b="1" i="1" dirty="0" err="1">
                <a:solidFill>
                  <a:schemeClr val="accent1"/>
                </a:solidFill>
                <a:latin typeface="Candara" panose="020E0502030303020204" pitchFamily="34" charset="0"/>
                <a:cs typeface="Calibri" panose="020F0502020204030204" pitchFamily="34" charset="0"/>
              </a:rPr>
              <a:t>ubmission</a:t>
            </a:r>
            <a:r>
              <a:rPr lang="en-US" sz="1100" b="1" i="1" dirty="0">
                <a:solidFill>
                  <a:schemeClr val="accent1"/>
                </a:solidFill>
                <a:latin typeface="Candara" panose="020E0502030303020204" pitchFamily="34" charset="0"/>
                <a:cs typeface="Calibri" panose="020F0502020204030204" pitchFamily="34" charset="0"/>
              </a:rPr>
              <a:t> deadline</a:t>
            </a:r>
            <a:r>
              <a:rPr lang="sr-Latn-RS" sz="1100" b="1" i="1" dirty="0">
                <a:solidFill>
                  <a:schemeClr val="accent1"/>
                </a:solidFill>
                <a:latin typeface="Candara" panose="020E0502030303020204" pitchFamily="34" charset="0"/>
                <a:cs typeface="Calibri" panose="020F0502020204030204" pitchFamily="34" charset="0"/>
              </a:rPr>
              <a:t>: </a:t>
            </a:r>
          </a:p>
          <a:p>
            <a:pPr marL="0" indent="0" algn="just">
              <a:buNone/>
            </a:pPr>
            <a:r>
              <a:rPr lang="en-US" sz="1100" b="1" i="1" dirty="0">
                <a:solidFill>
                  <a:schemeClr val="accent1"/>
                </a:solidFill>
                <a:latin typeface="Candara" panose="020E0502030303020204" pitchFamily="34" charset="0"/>
                <a:cs typeface="Calibri" panose="020F0502020204030204" pitchFamily="34" charset="0"/>
              </a:rPr>
              <a:t>September </a:t>
            </a:r>
            <a:r>
              <a:rPr lang="sr-Latn-RS" sz="1100" b="1" i="1" dirty="0">
                <a:solidFill>
                  <a:schemeClr val="accent1"/>
                </a:solidFill>
                <a:latin typeface="Candara" panose="020E0502030303020204" pitchFamily="34" charset="0"/>
                <a:cs typeface="Calibri" panose="020F0502020204030204" pitchFamily="34" charset="0"/>
              </a:rPr>
              <a:t>3</a:t>
            </a:r>
            <a:r>
              <a:rPr lang="en-US" sz="1100" b="1" i="1" dirty="0">
                <a:solidFill>
                  <a:schemeClr val="accent1"/>
                </a:solidFill>
                <a:latin typeface="Candara" panose="020E0502030303020204" pitchFamily="34" charset="0"/>
                <a:cs typeface="Calibri" panose="020F0502020204030204" pitchFamily="34" charset="0"/>
              </a:rPr>
              <a:t>0, 202</a:t>
            </a:r>
            <a:r>
              <a:rPr lang="sr-Latn-RS" sz="1100" b="1" i="1" dirty="0">
                <a:solidFill>
                  <a:schemeClr val="accent1"/>
                </a:solidFill>
                <a:latin typeface="Candara" panose="020E0502030303020204" pitchFamily="34" charset="0"/>
                <a:cs typeface="Calibri" panose="020F0502020204030204" pitchFamily="34" charset="0"/>
              </a:rPr>
              <a:t>5.</a:t>
            </a:r>
            <a:endParaRPr lang="sr-Latn-RS" sz="1100" b="1" dirty="0">
              <a:solidFill>
                <a:schemeClr val="accent1"/>
              </a:solidFill>
              <a:latin typeface="Candara" panose="020E050203030302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01333245"/>
              </p:ext>
            </p:extLst>
          </p:nvPr>
        </p:nvGraphicFramePr>
        <p:xfrm>
          <a:off x="347499" y="4520679"/>
          <a:ext cx="4679862" cy="2390129"/>
        </p:xfrm>
        <a:graphic>
          <a:graphicData uri="http://schemas.openxmlformats.org/drawingml/2006/table">
            <a:tbl>
              <a:tblPr>
                <a:tableStyleId>{21E4AEA4-8DFA-4A89-87EB-49C32662AFE0}</a:tableStyleId>
              </a:tblPr>
              <a:tblGrid>
                <a:gridCol w="2456928">
                  <a:extLst>
                    <a:ext uri="{9D8B030D-6E8A-4147-A177-3AD203B41FA5}">
                      <a16:colId xmlns:a16="http://schemas.microsoft.com/office/drawing/2014/main" val="20000"/>
                    </a:ext>
                  </a:extLst>
                </a:gridCol>
                <a:gridCol w="292491">
                  <a:extLst>
                    <a:ext uri="{9D8B030D-6E8A-4147-A177-3AD203B41FA5}">
                      <a16:colId xmlns:a16="http://schemas.microsoft.com/office/drawing/2014/main" val="20001"/>
                    </a:ext>
                  </a:extLst>
                </a:gridCol>
                <a:gridCol w="935972">
                  <a:extLst>
                    <a:ext uri="{9D8B030D-6E8A-4147-A177-3AD203B41FA5}">
                      <a16:colId xmlns:a16="http://schemas.microsoft.com/office/drawing/2014/main" val="20002"/>
                    </a:ext>
                  </a:extLst>
                </a:gridCol>
                <a:gridCol w="994471">
                  <a:extLst>
                    <a:ext uri="{9D8B030D-6E8A-4147-A177-3AD203B41FA5}">
                      <a16:colId xmlns:a16="http://schemas.microsoft.com/office/drawing/2014/main" val="20003"/>
                    </a:ext>
                  </a:extLst>
                </a:gridCol>
              </a:tblGrid>
              <a:tr h="263997">
                <a:tc gridSpan="4">
                  <a:txBody>
                    <a:bodyPr/>
                    <a:lstStyle/>
                    <a:p>
                      <a:pPr algn="ctr">
                        <a:lnSpc>
                          <a:spcPct val="107000"/>
                        </a:lnSpc>
                        <a:spcBef>
                          <a:spcPts val="600"/>
                        </a:spcBef>
                        <a:spcAft>
                          <a:spcPts val="600"/>
                        </a:spcAft>
                      </a:pPr>
                      <a:r>
                        <a:rPr lang="sr-Latn-RS" sz="1100" b="1" dirty="0">
                          <a:effectLst/>
                          <a:latin typeface="Candara" panose="020E0502030303020204" pitchFamily="34" charset="0"/>
                          <a:ea typeface="Calibri"/>
                          <a:cs typeface="Calibri" panose="020F0502020204030204" pitchFamily="34" charset="0"/>
                        </a:rPr>
                        <a:t>Prijava</a:t>
                      </a:r>
                      <a:r>
                        <a:rPr lang="sr-Latn-RS" sz="1100" b="1" baseline="0" dirty="0">
                          <a:effectLst/>
                          <a:latin typeface="Candara" panose="020E0502030303020204" pitchFamily="34" charset="0"/>
                          <a:ea typeface="Calibri"/>
                          <a:cs typeface="Calibri" panose="020F0502020204030204" pitchFamily="34" charset="0"/>
                        </a:rPr>
                        <a:t> učešća / </a:t>
                      </a:r>
                      <a:r>
                        <a:rPr lang="sr-Latn-RS" sz="1100" b="1" baseline="0" dirty="0" err="1">
                          <a:effectLst/>
                          <a:latin typeface="Candara" panose="020E0502030303020204" pitchFamily="34" charset="0"/>
                          <a:ea typeface="Calibri"/>
                          <a:cs typeface="Calibri" panose="020F0502020204030204" pitchFamily="34" charset="0"/>
                        </a:rPr>
                        <a:t>Registration</a:t>
                      </a:r>
                      <a:endParaRPr lang="sr-Latn-RS" sz="1100" b="1"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hMerge="1">
                  <a:txBody>
                    <a:bodyPr/>
                    <a:lstStyle/>
                    <a:p>
                      <a:pPr algn="ctr">
                        <a:lnSpc>
                          <a:spcPct val="107000"/>
                        </a:lnSpc>
                        <a:spcBef>
                          <a:spcPts val="600"/>
                        </a:spcBef>
                        <a:spcAft>
                          <a:spcPts val="600"/>
                        </a:spcAft>
                      </a:pPr>
                      <a:endParaRPr lang="sr-Latn-RS" sz="1400" dirty="0">
                        <a:effectLst/>
                        <a:latin typeface="Calibri"/>
                        <a:ea typeface="Calibri"/>
                        <a:cs typeface="Times New Roman"/>
                      </a:endParaRPr>
                    </a:p>
                  </a:txBody>
                  <a:tcPr marL="67678" marR="67678" marT="0" marB="0" anchor="ctr"/>
                </a:tc>
                <a:tc hMerge="1">
                  <a:txBody>
                    <a:bodyPr/>
                    <a:lstStyle/>
                    <a:p>
                      <a:pPr algn="ctr">
                        <a:lnSpc>
                          <a:spcPct val="107000"/>
                        </a:lnSpc>
                        <a:spcBef>
                          <a:spcPts val="600"/>
                        </a:spcBef>
                        <a:spcAft>
                          <a:spcPts val="600"/>
                        </a:spcAft>
                      </a:pPr>
                      <a:endParaRPr lang="sr-Latn-RS" sz="1400" dirty="0">
                        <a:effectLst/>
                        <a:latin typeface="Calibri"/>
                        <a:ea typeface="Calibri"/>
                        <a:cs typeface="Times New Roman"/>
                      </a:endParaRPr>
                    </a:p>
                  </a:txBody>
                  <a:tcPr marL="67678" marR="67678" marT="0" marB="0" anchor="ctr"/>
                </a:tc>
                <a:extLst>
                  <a:ext uri="{0D108BD9-81ED-4DB2-BD59-A6C34878D82A}">
                    <a16:rowId xmlns:a16="http://schemas.microsoft.com/office/drawing/2014/main" val="10000"/>
                  </a:ext>
                </a:extLst>
              </a:tr>
              <a:tr h="176498">
                <a:tc gridSpan="2">
                  <a:txBody>
                    <a:bodyPr/>
                    <a:lstStyle/>
                    <a:p>
                      <a:pPr>
                        <a:lnSpc>
                          <a:spcPct val="107000"/>
                        </a:lnSpc>
                        <a:spcBef>
                          <a:spcPts val="600"/>
                        </a:spcBef>
                        <a:spcAft>
                          <a:spcPts val="600"/>
                        </a:spcAft>
                      </a:pPr>
                      <a:r>
                        <a:rPr lang="en-US" sz="900" b="1" dirty="0" err="1">
                          <a:effectLst/>
                          <a:latin typeface="Candara" panose="020E0502030303020204" pitchFamily="34" charset="0"/>
                          <a:cs typeface="Calibri" panose="020F0502020204030204" pitchFamily="34" charset="0"/>
                        </a:rPr>
                        <a:t>Cena</a:t>
                      </a:r>
                      <a:r>
                        <a:rPr lang="en-US" sz="900" b="1" dirty="0">
                          <a:effectLst/>
                          <a:latin typeface="Candara" panose="020E0502030303020204" pitchFamily="34" charset="0"/>
                          <a:cs typeface="Calibri" panose="020F0502020204030204" pitchFamily="34" charset="0"/>
                        </a:rPr>
                        <a:t> </a:t>
                      </a:r>
                      <a:r>
                        <a:rPr lang="en-US" sz="900" b="1" dirty="0" err="1">
                          <a:effectLst/>
                          <a:latin typeface="Candara" panose="020E0502030303020204" pitchFamily="34" charset="0"/>
                          <a:cs typeface="Calibri" panose="020F0502020204030204" pitchFamily="34" charset="0"/>
                        </a:rPr>
                        <a:t>kotizacije</a:t>
                      </a:r>
                      <a:r>
                        <a:rPr lang="en-US" sz="900" b="1" dirty="0">
                          <a:effectLst/>
                          <a:latin typeface="Candara" panose="020E0502030303020204" pitchFamily="34" charset="0"/>
                          <a:cs typeface="Calibri" panose="020F0502020204030204" pitchFamily="34" charset="0"/>
                        </a:rPr>
                        <a:t> / Registration fee</a:t>
                      </a:r>
                      <a:endParaRPr lang="sr-Latn-RS" sz="900" b="1"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a:txBody>
                    <a:bodyPr/>
                    <a:lstStyle/>
                    <a:p>
                      <a:pPr algn="ctr">
                        <a:lnSpc>
                          <a:spcPct val="107000"/>
                        </a:lnSpc>
                        <a:spcBef>
                          <a:spcPts val="600"/>
                        </a:spcBef>
                        <a:spcAft>
                          <a:spcPts val="600"/>
                        </a:spcAft>
                      </a:pPr>
                      <a:r>
                        <a:rPr lang="en-US" sz="900" b="1" dirty="0" err="1">
                          <a:effectLst/>
                          <a:latin typeface="Candara" panose="020E0502030303020204" pitchFamily="34" charset="0"/>
                          <a:cs typeface="Calibri" panose="020F0502020204030204" pitchFamily="34" charset="0"/>
                        </a:rPr>
                        <a:t>Iznos</a:t>
                      </a:r>
                      <a:r>
                        <a:rPr lang="en-US" sz="900" b="1" dirty="0">
                          <a:effectLst/>
                          <a:latin typeface="Candara" panose="020E0502030303020204" pitchFamily="34" charset="0"/>
                          <a:cs typeface="Calibri" panose="020F0502020204030204" pitchFamily="34" charset="0"/>
                        </a:rPr>
                        <a:t> (RSD)</a:t>
                      </a:r>
                      <a:endParaRPr lang="sr-Latn-RS" sz="900" b="1"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7000"/>
                        </a:lnSpc>
                        <a:spcBef>
                          <a:spcPts val="600"/>
                        </a:spcBef>
                        <a:spcAft>
                          <a:spcPts val="600"/>
                        </a:spcAft>
                      </a:pPr>
                      <a:r>
                        <a:rPr lang="en-US" sz="900" b="1" dirty="0">
                          <a:effectLst/>
                          <a:latin typeface="Candara" panose="020E0502030303020204" pitchFamily="34" charset="0"/>
                          <a:cs typeface="Calibri" panose="020F0502020204030204" pitchFamily="34" charset="0"/>
                        </a:rPr>
                        <a:t>Amount (EUR)</a:t>
                      </a:r>
                      <a:endParaRPr lang="sr-Latn-RS" sz="900" b="1"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76498">
                <a:tc gridSpan="2">
                  <a:txBody>
                    <a:bodyPr/>
                    <a:lstStyle/>
                    <a:p>
                      <a:pPr>
                        <a:lnSpc>
                          <a:spcPct val="107000"/>
                        </a:lnSpc>
                        <a:spcBef>
                          <a:spcPts val="600"/>
                        </a:spcBef>
                        <a:spcAft>
                          <a:spcPts val="600"/>
                        </a:spcAft>
                      </a:pPr>
                      <a:r>
                        <a:rPr lang="en-US" sz="900" dirty="0" err="1">
                          <a:effectLst/>
                          <a:latin typeface="Candara" panose="020E0502030303020204" pitchFamily="34" charset="0"/>
                          <a:cs typeface="Calibri" panose="020F0502020204030204" pitchFamily="34" charset="0"/>
                        </a:rPr>
                        <a:t>Kotizacija</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za</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učešće</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na</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skupu</a:t>
                      </a:r>
                      <a:r>
                        <a:rPr lang="en-US" sz="900" dirty="0">
                          <a:effectLst/>
                          <a:latin typeface="Candara" panose="020E0502030303020204" pitchFamily="34" charset="0"/>
                          <a:cs typeface="Calibri" panose="020F0502020204030204" pitchFamily="34" charset="0"/>
                        </a:rPr>
                        <a:t> / Registration fee*</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a:txBody>
                    <a:bodyPr/>
                    <a:lstStyle/>
                    <a:p>
                      <a:pPr algn="ctr">
                        <a:lnSpc>
                          <a:spcPct val="107000"/>
                        </a:lnSpc>
                        <a:spcBef>
                          <a:spcPts val="600"/>
                        </a:spcBef>
                        <a:spcAft>
                          <a:spcPts val="600"/>
                        </a:spcAft>
                      </a:pPr>
                      <a:r>
                        <a:rPr lang="en-US" sz="900" dirty="0">
                          <a:effectLst/>
                          <a:latin typeface="Candara" panose="020E0502030303020204" pitchFamily="34" charset="0"/>
                          <a:cs typeface="Calibri" panose="020F0502020204030204" pitchFamily="34" charset="0"/>
                        </a:rPr>
                        <a:t>12000 </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7000"/>
                        </a:lnSpc>
                        <a:spcBef>
                          <a:spcPts val="600"/>
                        </a:spcBef>
                        <a:spcAft>
                          <a:spcPts val="600"/>
                        </a:spcAft>
                      </a:pPr>
                      <a:r>
                        <a:rPr lang="en-US" sz="900">
                          <a:effectLst/>
                          <a:latin typeface="Candara" panose="020E0502030303020204" pitchFamily="34" charset="0"/>
                          <a:cs typeface="Calibri" panose="020F0502020204030204" pitchFamily="34" charset="0"/>
                        </a:rPr>
                        <a:t>100</a:t>
                      </a:r>
                      <a:endParaRPr lang="sr-Latn-RS" sz="90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11799">
                <a:tc gridSpan="2">
                  <a:txBody>
                    <a:bodyPr/>
                    <a:lstStyle/>
                    <a:p>
                      <a:pPr>
                        <a:lnSpc>
                          <a:spcPct val="107000"/>
                        </a:lnSpc>
                        <a:spcBef>
                          <a:spcPts val="600"/>
                        </a:spcBef>
                        <a:spcAft>
                          <a:spcPts val="600"/>
                        </a:spcAft>
                      </a:pPr>
                      <a:r>
                        <a:rPr lang="en-US" sz="900" dirty="0" err="1">
                          <a:effectLst/>
                          <a:latin typeface="Candara" panose="020E0502030303020204" pitchFamily="34" charset="0"/>
                          <a:cs typeface="Calibri" panose="020F0502020204030204" pitchFamily="34" charset="0"/>
                        </a:rPr>
                        <a:t>Nastavnici</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i</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saradnici</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univerziteta</a:t>
                      </a:r>
                      <a:r>
                        <a:rPr lang="en-US" sz="900" dirty="0">
                          <a:effectLst/>
                          <a:latin typeface="Candara" panose="020E0502030303020204" pitchFamily="34" charset="0"/>
                          <a:cs typeface="Calibri" panose="020F0502020204030204" pitchFamily="34" charset="0"/>
                        </a:rPr>
                        <a:t> / Academic staff</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a:txBody>
                    <a:bodyPr/>
                    <a:lstStyle/>
                    <a:p>
                      <a:pPr algn="ctr">
                        <a:lnSpc>
                          <a:spcPct val="107000"/>
                        </a:lnSpc>
                        <a:spcBef>
                          <a:spcPts val="600"/>
                        </a:spcBef>
                        <a:spcAft>
                          <a:spcPts val="600"/>
                        </a:spcAft>
                      </a:pPr>
                      <a:r>
                        <a:rPr lang="en-US" sz="900" dirty="0">
                          <a:effectLst/>
                          <a:latin typeface="Candara" panose="020E0502030303020204" pitchFamily="34" charset="0"/>
                          <a:cs typeface="Calibri" panose="020F0502020204030204" pitchFamily="34" charset="0"/>
                        </a:rPr>
                        <a:t>6000 </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7000"/>
                        </a:lnSpc>
                        <a:spcBef>
                          <a:spcPts val="600"/>
                        </a:spcBef>
                        <a:spcAft>
                          <a:spcPts val="600"/>
                        </a:spcAft>
                      </a:pPr>
                      <a:r>
                        <a:rPr lang="en-US" sz="900" dirty="0">
                          <a:effectLst/>
                          <a:latin typeface="Candara" panose="020E0502030303020204" pitchFamily="34" charset="0"/>
                          <a:cs typeface="Calibri" panose="020F0502020204030204" pitchFamily="34" charset="0"/>
                        </a:rPr>
                        <a:t>50</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439987">
                <a:tc gridSpan="2">
                  <a:txBody>
                    <a:bodyPr/>
                    <a:lstStyle/>
                    <a:p>
                      <a:pPr>
                        <a:lnSpc>
                          <a:spcPct val="107000"/>
                        </a:lnSpc>
                        <a:spcBef>
                          <a:spcPts val="600"/>
                        </a:spcBef>
                        <a:spcAft>
                          <a:spcPts val="600"/>
                        </a:spcAft>
                      </a:pPr>
                      <a:r>
                        <a:rPr lang="en-US" sz="900" dirty="0" err="1">
                          <a:effectLst/>
                          <a:latin typeface="Candara" panose="020E0502030303020204" pitchFamily="34" charset="0"/>
                          <a:cs typeface="Calibri" panose="020F0502020204030204" pitchFamily="34" charset="0"/>
                        </a:rPr>
                        <a:t>Studenti</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doktorskih</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i</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specijalističkih</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studija</a:t>
                      </a:r>
                      <a:r>
                        <a:rPr lang="en-US" sz="900" dirty="0">
                          <a:effectLst/>
                          <a:latin typeface="Candara" panose="020E0502030303020204" pitchFamily="34" charset="0"/>
                          <a:cs typeface="Calibri" panose="020F0502020204030204" pitchFamily="34" charset="0"/>
                        </a:rPr>
                        <a:t> / Postgraduate students**</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a:txBody>
                    <a:bodyPr/>
                    <a:lstStyle/>
                    <a:p>
                      <a:pPr algn="ctr">
                        <a:lnSpc>
                          <a:spcPct val="107000"/>
                        </a:lnSpc>
                        <a:spcBef>
                          <a:spcPts val="600"/>
                        </a:spcBef>
                        <a:spcAft>
                          <a:spcPts val="600"/>
                        </a:spcAft>
                      </a:pPr>
                      <a:r>
                        <a:rPr lang="sr-Latn-RS" sz="900" dirty="0">
                          <a:effectLst/>
                          <a:latin typeface="Candara" panose="020E0502030303020204" pitchFamily="34" charset="0"/>
                          <a:cs typeface="Calibri" panose="020F0502020204030204" pitchFamily="34" charset="0"/>
                        </a:rPr>
                        <a:t>40</a:t>
                      </a:r>
                      <a:r>
                        <a:rPr lang="en-US" sz="900" dirty="0">
                          <a:effectLst/>
                          <a:latin typeface="Candara" panose="020E0502030303020204" pitchFamily="34" charset="0"/>
                          <a:cs typeface="Calibri" panose="020F0502020204030204" pitchFamily="34" charset="0"/>
                        </a:rPr>
                        <a:t>00 </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a:lnSpc>
                          <a:spcPct val="107000"/>
                        </a:lnSpc>
                        <a:spcBef>
                          <a:spcPts val="600"/>
                        </a:spcBef>
                        <a:spcAft>
                          <a:spcPts val="600"/>
                        </a:spcAft>
                      </a:pPr>
                      <a:r>
                        <a:rPr lang="sr-Latn-RS" sz="900" dirty="0">
                          <a:effectLst/>
                          <a:latin typeface="Candara" panose="020E0502030303020204" pitchFamily="34" charset="0"/>
                          <a:cs typeface="Calibri" panose="020F0502020204030204" pitchFamily="34" charset="0"/>
                        </a:rPr>
                        <a:t>35</a:t>
                      </a: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464633">
                <a:tc gridSpan="4">
                  <a:txBody>
                    <a:bodyPr/>
                    <a:lstStyle/>
                    <a:p>
                      <a:pPr>
                        <a:lnSpc>
                          <a:spcPct val="107000"/>
                        </a:lnSpc>
                        <a:spcBef>
                          <a:spcPts val="600"/>
                        </a:spcBef>
                        <a:spcAft>
                          <a:spcPts val="0"/>
                        </a:spcAft>
                      </a:pPr>
                      <a:r>
                        <a:rPr lang="en-US" sz="900" i="1" dirty="0">
                          <a:effectLst/>
                          <a:latin typeface="Candara" panose="020E0502030303020204" pitchFamily="34" charset="0"/>
                          <a:cs typeface="Calibri" panose="020F0502020204030204" pitchFamily="34" charset="0"/>
                        </a:rPr>
                        <a:t>*</a:t>
                      </a:r>
                      <a:r>
                        <a:rPr lang="en-US" sz="900" i="1" dirty="0" err="1">
                          <a:effectLst/>
                          <a:latin typeface="Candara" panose="020E0502030303020204" pitchFamily="34" charset="0"/>
                          <a:cs typeface="Calibri" panose="020F0502020204030204" pitchFamily="34" charset="0"/>
                        </a:rPr>
                        <a:t>članovi</a:t>
                      </a:r>
                      <a:r>
                        <a:rPr lang="en-US" sz="900" i="1" dirty="0">
                          <a:effectLst/>
                          <a:latin typeface="Candara" panose="020E0502030303020204" pitchFamily="34" charset="0"/>
                          <a:cs typeface="Calibri" panose="020F0502020204030204" pitchFamily="34" charset="0"/>
                        </a:rPr>
                        <a:t> SFUS-a </a:t>
                      </a:r>
                      <a:r>
                        <a:rPr lang="en-US" sz="900" i="1" dirty="0" err="1">
                          <a:effectLst/>
                          <a:latin typeface="Candara" panose="020E0502030303020204" pitchFamily="34" charset="0"/>
                          <a:cs typeface="Calibri" panose="020F0502020204030204" pitchFamily="34" charset="0"/>
                        </a:rPr>
                        <a:t>ostvaruju</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popust</a:t>
                      </a:r>
                      <a:r>
                        <a:rPr lang="en-US" sz="900" i="1" dirty="0">
                          <a:effectLst/>
                          <a:latin typeface="Candara" panose="020E0502030303020204" pitchFamily="34" charset="0"/>
                          <a:cs typeface="Calibri" panose="020F0502020204030204" pitchFamily="34" charset="0"/>
                        </a:rPr>
                        <a:t> od 20% / SFUS members are entitled to 20% fee reduction</a:t>
                      </a:r>
                      <a:endParaRPr lang="sr-Latn-RS" sz="900" i="1" dirty="0">
                        <a:effectLst/>
                        <a:latin typeface="Candara" panose="020E0502030303020204" pitchFamily="34" charset="0"/>
                        <a:cs typeface="Calibri" panose="020F0502020204030204" pitchFamily="34" charset="0"/>
                      </a:endParaRPr>
                    </a:p>
                    <a:p>
                      <a:pPr>
                        <a:lnSpc>
                          <a:spcPct val="107000"/>
                        </a:lnSpc>
                        <a:spcAft>
                          <a:spcPts val="0"/>
                        </a:spcAft>
                      </a:pP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mlađi</a:t>
                      </a:r>
                      <a:r>
                        <a:rPr lang="en-US" sz="900" i="1" dirty="0">
                          <a:effectLst/>
                          <a:latin typeface="Candara" panose="020E0502030303020204" pitchFamily="34" charset="0"/>
                          <a:cs typeface="Calibri" panose="020F0502020204030204" pitchFamily="34" charset="0"/>
                        </a:rPr>
                        <a:t> od 35 </a:t>
                      </a:r>
                      <a:r>
                        <a:rPr lang="en-US" sz="900" i="1" dirty="0" err="1">
                          <a:effectLst/>
                          <a:latin typeface="Candara" panose="020E0502030303020204" pitchFamily="34" charset="0"/>
                          <a:cs typeface="Calibri" panose="020F0502020204030204" pitchFamily="34" charset="0"/>
                        </a:rPr>
                        <a:t>godina</a:t>
                      </a:r>
                      <a:r>
                        <a:rPr lang="en-US" sz="900" i="1" dirty="0">
                          <a:effectLst/>
                          <a:latin typeface="Candara" panose="020E0502030303020204" pitchFamily="34" charset="0"/>
                          <a:cs typeface="Calibri" panose="020F0502020204030204" pitchFamily="34" charset="0"/>
                        </a:rPr>
                        <a:t> (status se </a:t>
                      </a:r>
                      <a:r>
                        <a:rPr lang="en-US" sz="900" i="1" dirty="0" err="1">
                          <a:effectLst/>
                          <a:latin typeface="Candara" panose="020E0502030303020204" pitchFamily="34" charset="0"/>
                          <a:cs typeface="Calibri" panose="020F0502020204030204" pitchFamily="34" charset="0"/>
                        </a:rPr>
                        <a:t>dokumentuje</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kopijom</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indeksa</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ili</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odgovarajućim</a:t>
                      </a:r>
                      <a:r>
                        <a:rPr lang="en-US" sz="900" i="1" dirty="0">
                          <a:effectLst/>
                          <a:latin typeface="Candara" panose="020E0502030303020204" pitchFamily="34" charset="0"/>
                          <a:cs typeface="Calibri" panose="020F0502020204030204" pitchFamily="34" charset="0"/>
                        </a:rPr>
                        <a:t> </a:t>
                      </a:r>
                      <a:r>
                        <a:rPr lang="en-US" sz="900" i="1" dirty="0" err="1">
                          <a:effectLst/>
                          <a:latin typeface="Candara" panose="020E0502030303020204" pitchFamily="34" charset="0"/>
                          <a:cs typeface="Calibri" panose="020F0502020204030204" pitchFamily="34" charset="0"/>
                        </a:rPr>
                        <a:t>uverenjem</a:t>
                      </a:r>
                      <a:r>
                        <a:rPr lang="en-US" sz="900" i="1" dirty="0">
                          <a:effectLst/>
                          <a:latin typeface="Candara" panose="020E0502030303020204" pitchFamily="34" charset="0"/>
                          <a:cs typeface="Calibri" panose="020F0502020204030204" pitchFamily="34" charset="0"/>
                        </a:rPr>
                        <a:t>)</a:t>
                      </a:r>
                      <a:endParaRPr lang="sr-Latn-RS" sz="900" i="1" dirty="0">
                        <a:effectLst/>
                        <a:latin typeface="Candara" panose="020E0502030303020204" pitchFamily="34" charset="0"/>
                        <a:cs typeface="Calibri" panose="020F0502020204030204" pitchFamily="34" charset="0"/>
                      </a:endParaRPr>
                    </a:p>
                    <a:p>
                      <a:pPr>
                        <a:lnSpc>
                          <a:spcPct val="107000"/>
                        </a:lnSpc>
                        <a:spcAft>
                          <a:spcPts val="600"/>
                        </a:spcAft>
                      </a:pPr>
                      <a:r>
                        <a:rPr lang="en-US" sz="900" i="1" dirty="0">
                          <a:effectLst/>
                          <a:latin typeface="Candara" panose="020E0502030303020204" pitchFamily="34" charset="0"/>
                          <a:cs typeface="Calibri" panose="020F0502020204030204" pitchFamily="34" charset="0"/>
                        </a:rPr>
                        <a:t>** under 35 (with proof of student status)</a:t>
                      </a:r>
                      <a:endParaRPr lang="sr-Latn-RS" sz="900" i="1"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hMerge="1">
                  <a:txBody>
                    <a:bodyPr/>
                    <a:lstStyle/>
                    <a:p>
                      <a:endParaRPr lang="sr-Latn-RS"/>
                    </a:p>
                  </a:txBody>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5"/>
                  </a:ext>
                </a:extLst>
              </a:tr>
              <a:tr h="642852">
                <a:tc>
                  <a:txBody>
                    <a:bodyPr/>
                    <a:lstStyle/>
                    <a:p>
                      <a:pPr algn="ctr">
                        <a:lnSpc>
                          <a:spcPct val="107000"/>
                        </a:lnSpc>
                        <a:spcBef>
                          <a:spcPts val="0"/>
                        </a:spcBef>
                        <a:spcAft>
                          <a:spcPts val="600"/>
                        </a:spcAft>
                      </a:pPr>
                      <a:r>
                        <a:rPr lang="en-US" sz="900" dirty="0" err="1">
                          <a:effectLst/>
                          <a:latin typeface="Candara" panose="020E0502030303020204" pitchFamily="34" charset="0"/>
                          <a:cs typeface="Calibri" panose="020F0502020204030204" pitchFamily="34" charset="0"/>
                        </a:rPr>
                        <a:t>Rok</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za</a:t>
                      </a:r>
                      <a:r>
                        <a:rPr lang="en-US" sz="900" dirty="0">
                          <a:effectLst/>
                          <a:latin typeface="Candara" panose="020E0502030303020204" pitchFamily="34" charset="0"/>
                          <a:cs typeface="Calibri" panose="020F0502020204030204" pitchFamily="34" charset="0"/>
                        </a:rPr>
                        <a:t> </a:t>
                      </a:r>
                      <a:r>
                        <a:rPr lang="en-US" sz="900" dirty="0" err="1">
                          <a:effectLst/>
                          <a:latin typeface="Candara" panose="020E0502030303020204" pitchFamily="34" charset="0"/>
                          <a:cs typeface="Calibri" panose="020F0502020204030204" pitchFamily="34" charset="0"/>
                        </a:rPr>
                        <a:t>prijavu</a:t>
                      </a:r>
                      <a:r>
                        <a:rPr lang="en-US" sz="900" dirty="0">
                          <a:effectLst/>
                          <a:latin typeface="Candara" panose="020E0502030303020204" pitchFamily="34" charset="0"/>
                          <a:cs typeface="Calibri" panose="020F0502020204030204" pitchFamily="34" charset="0"/>
                        </a:rPr>
                        <a:t> je 15. </a:t>
                      </a:r>
                      <a:r>
                        <a:rPr lang="en-US" sz="900" dirty="0" err="1">
                          <a:effectLst/>
                          <a:latin typeface="Candara" panose="020E0502030303020204" pitchFamily="34" charset="0"/>
                          <a:cs typeface="Calibri" panose="020F0502020204030204" pitchFamily="34" charset="0"/>
                        </a:rPr>
                        <a:t>oktobar</a:t>
                      </a:r>
                      <a:r>
                        <a:rPr lang="en-US" sz="900" dirty="0">
                          <a:effectLst/>
                          <a:latin typeface="Candara" panose="020E0502030303020204" pitchFamily="34" charset="0"/>
                          <a:cs typeface="Calibri" panose="020F0502020204030204" pitchFamily="34" charset="0"/>
                        </a:rPr>
                        <a:t> 202</a:t>
                      </a:r>
                      <a:r>
                        <a:rPr lang="sr-Latn-RS" sz="900" dirty="0">
                          <a:effectLst/>
                          <a:latin typeface="Candara" panose="020E0502030303020204" pitchFamily="34" charset="0"/>
                          <a:cs typeface="Calibri" panose="020F0502020204030204" pitchFamily="34" charset="0"/>
                        </a:rPr>
                        <a:t>5</a:t>
                      </a:r>
                      <a:r>
                        <a:rPr lang="en-US" sz="900" dirty="0">
                          <a:effectLst/>
                          <a:latin typeface="Candara" panose="020E0502030303020204" pitchFamily="34" charset="0"/>
                          <a:cs typeface="Calibri" panose="020F0502020204030204" pitchFamily="34" charset="0"/>
                        </a:rPr>
                        <a:t>.</a:t>
                      </a:r>
                      <a:r>
                        <a:rPr lang="en-US" sz="900" dirty="0" err="1">
                          <a:effectLst/>
                          <a:latin typeface="Candara" panose="020E0502030303020204" pitchFamily="34" charset="0"/>
                          <a:cs typeface="Calibri" panose="020F0502020204030204" pitchFamily="34" charset="0"/>
                        </a:rPr>
                        <a:t>godine</a:t>
                      </a:r>
                      <a:endParaRPr lang="sr-Latn-RS" sz="900" dirty="0">
                        <a:effectLst/>
                        <a:latin typeface="Candara" panose="020E0502030303020204" pitchFamily="34" charset="0"/>
                        <a:cs typeface="Calibri" panose="020F0502020204030204" pitchFamily="34" charset="0"/>
                      </a:endParaRPr>
                    </a:p>
                    <a:p>
                      <a:pPr algn="ctr">
                        <a:lnSpc>
                          <a:spcPct val="107000"/>
                        </a:lnSpc>
                        <a:spcBef>
                          <a:spcPts val="0"/>
                        </a:spcBef>
                        <a:spcAft>
                          <a:spcPts val="0"/>
                        </a:spcAft>
                      </a:pPr>
                      <a:r>
                        <a:rPr lang="en-US" sz="900" dirty="0">
                          <a:effectLst/>
                          <a:latin typeface="Candara" panose="020E0502030303020204" pitchFamily="34" charset="0"/>
                          <a:cs typeface="Calibri" panose="020F0502020204030204" pitchFamily="34" charset="0"/>
                        </a:rPr>
                        <a:t> </a:t>
                      </a:r>
                      <a:r>
                        <a:rPr lang="sr-Latn-RS" sz="900" b="1" u="sng" dirty="0">
                          <a:effectLst/>
                          <a:latin typeface="Candara" panose="020E0502030303020204" pitchFamily="34" charset="0"/>
                          <a:cs typeface="Calibri" panose="020F0502020204030204" pitchFamily="34" charset="0"/>
                        </a:rPr>
                        <a:t>PRIJAVA UČEŠĆA</a:t>
                      </a:r>
                      <a:endParaRPr lang="sr-Latn-RS" sz="900" b="1" u="sng" dirty="0">
                        <a:effectLst/>
                        <a:latin typeface="Candara" panose="020E0502030303020204" pitchFamily="34" charset="0"/>
                        <a:ea typeface="Calibri"/>
                        <a:cs typeface="Calibri" panose="020F0502020204030204" pitchFamily="34" charset="0"/>
                      </a:endParaRPr>
                    </a:p>
                  </a:txBody>
                  <a:tcPr marL="53061" marR="53061"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lnSpc>
                          <a:spcPct val="107000"/>
                        </a:lnSpc>
                        <a:spcBef>
                          <a:spcPts val="0"/>
                        </a:spcBef>
                        <a:spcAft>
                          <a:spcPts val="0"/>
                        </a:spcAft>
                      </a:pPr>
                      <a:endParaRPr lang="sr-Latn-RS" sz="900" dirty="0">
                        <a:effectLst/>
                        <a:latin typeface="Candara" panose="020E0502030303020204" pitchFamily="34" charset="0"/>
                        <a:ea typeface="Calibri"/>
                        <a:cs typeface="Calibri" panose="020F0502020204030204" pitchFamily="34" charset="0"/>
                      </a:endParaRPr>
                    </a:p>
                    <a:p>
                      <a:pPr algn="ctr">
                        <a:lnSpc>
                          <a:spcPct val="107000"/>
                        </a:lnSpc>
                        <a:spcBef>
                          <a:spcPts val="0"/>
                        </a:spcBef>
                        <a:spcAft>
                          <a:spcPts val="600"/>
                        </a:spcAft>
                      </a:pPr>
                      <a:r>
                        <a:rPr lang="en-US" sz="900" dirty="0">
                          <a:effectLst/>
                          <a:latin typeface="Candara" panose="020E0502030303020204" pitchFamily="34" charset="0"/>
                          <a:ea typeface="Calibri"/>
                          <a:cs typeface="Calibri" panose="020F0502020204030204" pitchFamily="34" charset="0"/>
                        </a:rPr>
                        <a:t>Application deadline </a:t>
                      </a:r>
                      <a:r>
                        <a:rPr lang="sr-Latn-RS" sz="900" dirty="0">
                          <a:effectLst/>
                          <a:latin typeface="Candara" panose="020E0502030303020204" pitchFamily="34" charset="0"/>
                          <a:ea typeface="Calibri"/>
                          <a:cs typeface="Calibri" panose="020F0502020204030204" pitchFamily="34" charset="0"/>
                        </a:rPr>
                        <a:t>is </a:t>
                      </a:r>
                      <a:r>
                        <a:rPr lang="en-US" sz="900" dirty="0">
                          <a:effectLst/>
                          <a:latin typeface="Candara" panose="020E0502030303020204" pitchFamily="34" charset="0"/>
                          <a:ea typeface="Calibri"/>
                          <a:cs typeface="Calibri" panose="020F0502020204030204" pitchFamily="34" charset="0"/>
                        </a:rPr>
                        <a:t>October 15, 202</a:t>
                      </a:r>
                      <a:r>
                        <a:rPr lang="sr-Latn-RS" sz="900" dirty="0">
                          <a:effectLst/>
                          <a:latin typeface="Candara" panose="020E0502030303020204" pitchFamily="34" charset="0"/>
                          <a:ea typeface="Calibri"/>
                          <a:cs typeface="Calibri" panose="020F0502020204030204" pitchFamily="34" charset="0"/>
                        </a:rPr>
                        <a:t>5</a:t>
                      </a:r>
                      <a:endParaRPr lang="en-US" sz="900" dirty="0">
                        <a:effectLst/>
                        <a:latin typeface="Candara" panose="020E0502030303020204" pitchFamily="34" charset="0"/>
                        <a:ea typeface="Calibri"/>
                        <a:cs typeface="Calibri" panose="020F0502020204030204" pitchFamily="34" charset="0"/>
                      </a:endParaRPr>
                    </a:p>
                    <a:p>
                      <a:pPr marL="0" marR="0" lvl="0" indent="0" algn="ctr" defTabSz="1221821"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 </a:t>
                      </a:r>
                      <a:r>
                        <a:rPr kumimoji="0" lang="sr-Latn-RS" sz="900" b="1" i="0" u="sng" strike="noStrike" kern="1200" cap="none" spc="0" normalizeH="0" baseline="0" noProof="0" dirty="0">
                          <a:ln>
                            <a:noFill/>
                          </a:ln>
                          <a:solidFill>
                            <a:prstClr val="black"/>
                          </a:solidFill>
                          <a:effectLst/>
                          <a:uLnTx/>
                          <a:uFillTx/>
                          <a:latin typeface="Candara" panose="020E0502030303020204" pitchFamily="34" charset="0"/>
                          <a:ea typeface="+mn-ea"/>
                          <a:cs typeface="Calibri" panose="020F0502020204030204" pitchFamily="34" charset="0"/>
                        </a:rPr>
                        <a:t>REGISTRATION</a:t>
                      </a:r>
                      <a:r>
                        <a:rPr lang="en-US" sz="900" dirty="0">
                          <a:effectLst/>
                          <a:latin typeface="Candara" panose="020E0502030303020204" pitchFamily="34" charset="0"/>
                          <a:ea typeface="Calibri"/>
                          <a:cs typeface="Calibri" panose="020F0502020204030204" pitchFamily="34" charset="0"/>
                        </a:rPr>
                        <a:t> </a:t>
                      </a:r>
                    </a:p>
                    <a:p>
                      <a:pPr algn="ctr">
                        <a:lnSpc>
                          <a:spcPct val="107000"/>
                        </a:lnSpc>
                        <a:spcBef>
                          <a:spcPts val="0"/>
                        </a:spcBef>
                        <a:spcAft>
                          <a:spcPts val="0"/>
                        </a:spcAft>
                      </a:pPr>
                      <a:endParaRPr lang="sr-Latn-RS" sz="900" dirty="0">
                        <a:effectLst/>
                        <a:latin typeface="Candara" panose="020E0502030303020204" pitchFamily="34" charset="0"/>
                        <a:ea typeface="Calibri"/>
                        <a:cs typeface="Calibri" panose="020F0502020204030204" pitchFamily="34" charset="0"/>
                      </a:endParaRPr>
                    </a:p>
                  </a:txBody>
                  <a:tcPr marL="53061" marR="53061"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10006"/>
                  </a:ext>
                </a:extLst>
              </a:tr>
            </a:tbl>
          </a:graphicData>
        </a:graphic>
      </p:graphicFrame>
      <p:grpSp>
        <p:nvGrpSpPr>
          <p:cNvPr id="25" name="Group 24"/>
          <p:cNvGrpSpPr/>
          <p:nvPr/>
        </p:nvGrpSpPr>
        <p:grpSpPr>
          <a:xfrm>
            <a:off x="204155" y="134675"/>
            <a:ext cx="4968552" cy="590113"/>
            <a:chOff x="168151" y="416223"/>
            <a:chExt cx="4968552" cy="590113"/>
          </a:xfrm>
        </p:grpSpPr>
        <p:sp>
          <p:nvSpPr>
            <p:cNvPr id="26" name="Rectangle 25"/>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27" name="Rectangle 26"/>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252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996" y="1208311"/>
            <a:ext cx="4742328" cy="5375259"/>
          </a:xfrm>
          <a:noFill/>
        </p:spPr>
        <p:txBody>
          <a:bodyPr numCol="1" spcCol="269388">
            <a:noAutofit/>
          </a:bodyPr>
          <a:lstStyle/>
          <a:p>
            <a:pPr marL="0" indent="0" algn="ctr">
              <a:spcAft>
                <a:spcPts val="449"/>
              </a:spcAft>
              <a:buNone/>
            </a:pPr>
            <a:r>
              <a:rPr lang="sr-Latn-RS" sz="1600" b="1" kern="0" spc="94" dirty="0">
                <a:solidFill>
                  <a:srgbClr val="FF9932"/>
                </a:solidFill>
                <a:latin typeface="Candara" panose="020E0502030303020204" pitchFamily="34" charset="0"/>
                <a:ea typeface="Calibri"/>
              </a:rPr>
              <a:t>Uputstvo za autore</a:t>
            </a:r>
            <a:endParaRPr lang="sr-Latn-RS" sz="1600" b="1" kern="0" spc="79" dirty="0">
              <a:solidFill>
                <a:srgbClr val="FF9932"/>
              </a:solidFill>
              <a:latin typeface="Candara" panose="020E0502030303020204" pitchFamily="34" charset="0"/>
              <a:ea typeface="Calibri"/>
            </a:endParaRPr>
          </a:p>
          <a:p>
            <a:pPr marL="0" indent="0" algn="ctr">
              <a:buNone/>
            </a:pPr>
            <a:r>
              <a:rPr lang="en-GB" sz="900" b="1" dirty="0">
                <a:latin typeface="Times New Roman"/>
                <a:ea typeface="Times New Roman"/>
              </a:rPr>
              <a:t>NASLOV NAPISAN VELIKIM SLOVIMA </a:t>
            </a:r>
            <a:endParaRPr lang="sr-Latn-RS" sz="900" dirty="0">
              <a:latin typeface="Times New Roman"/>
              <a:ea typeface="Times New Roman"/>
            </a:endParaRPr>
          </a:p>
          <a:p>
            <a:pPr marL="0" indent="0" algn="ctr">
              <a:buNone/>
            </a:pPr>
            <a:r>
              <a:rPr lang="en-GB" sz="900" b="1" dirty="0">
                <a:latin typeface="Times New Roman"/>
                <a:ea typeface="Times New Roman"/>
              </a:rPr>
              <a:t>(TIMES NEW ROMAN, 12 PT, PODEBLJANA SLOVA)</a:t>
            </a:r>
            <a:endParaRPr lang="sr-Latn-RS" sz="900" dirty="0">
              <a:latin typeface="Times New Roman"/>
              <a:ea typeface="Times New Roman"/>
            </a:endParaRPr>
          </a:p>
          <a:p>
            <a:pPr marL="0" indent="0" algn="ctr">
              <a:buNone/>
            </a:pPr>
            <a:endParaRPr lang="sr-Latn-RS" sz="900" b="1" u="sng" dirty="0">
              <a:latin typeface="Times New Roman"/>
              <a:ea typeface="Times New Roman"/>
            </a:endParaRPr>
          </a:p>
          <a:p>
            <a:pPr marL="0" indent="0" algn="ctr">
              <a:buNone/>
            </a:pPr>
            <a:r>
              <a:rPr lang="en-US" sz="900" b="1" u="sng" dirty="0" err="1">
                <a:latin typeface="Times New Roman"/>
                <a:ea typeface="Times New Roman"/>
              </a:rPr>
              <a:t>Autor</a:t>
            </a:r>
            <a:r>
              <a:rPr lang="en-US" sz="900" b="1" u="sng" dirty="0">
                <a:latin typeface="Times New Roman"/>
                <a:ea typeface="Times New Roman"/>
              </a:rPr>
              <a:t> </a:t>
            </a:r>
            <a:r>
              <a:rPr lang="en-US" sz="900" b="1" u="sng" dirty="0" err="1">
                <a:latin typeface="Times New Roman"/>
                <a:ea typeface="Times New Roman"/>
              </a:rPr>
              <a:t>koji</a:t>
            </a:r>
            <a:r>
              <a:rPr lang="en-US" sz="900" b="1" u="sng" dirty="0">
                <a:latin typeface="Times New Roman"/>
                <a:ea typeface="Times New Roman"/>
              </a:rPr>
              <a:t> </a:t>
            </a:r>
            <a:r>
              <a:rPr lang="en-US" sz="900" b="1" u="sng" dirty="0" err="1">
                <a:latin typeface="Times New Roman"/>
                <a:ea typeface="Times New Roman"/>
              </a:rPr>
              <a:t>prezentuje</a:t>
            </a:r>
            <a:r>
              <a:rPr lang="en-US" sz="900" b="1" u="sng" dirty="0">
                <a:latin typeface="Times New Roman"/>
                <a:ea typeface="Times New Roman"/>
              </a:rPr>
              <a:t> rad</a:t>
            </a:r>
            <a:r>
              <a:rPr lang="en-US" sz="900" b="1" u="sng" baseline="30000" dirty="0">
                <a:latin typeface="Times New Roman"/>
                <a:ea typeface="Times New Roman"/>
              </a:rPr>
              <a:t>1</a:t>
            </a:r>
            <a:r>
              <a:rPr lang="en-US" sz="900" b="1" dirty="0">
                <a:latin typeface="Times New Roman"/>
                <a:ea typeface="Times New Roman"/>
              </a:rPr>
              <a:t>, </a:t>
            </a:r>
            <a:r>
              <a:rPr lang="en-US" sz="900" b="1" dirty="0" err="1">
                <a:latin typeface="Times New Roman"/>
                <a:ea typeface="Times New Roman"/>
              </a:rPr>
              <a:t>Ime</a:t>
            </a:r>
            <a:r>
              <a:rPr lang="en-US" sz="900" b="1" dirty="0">
                <a:latin typeface="Times New Roman"/>
                <a:ea typeface="Times New Roman"/>
              </a:rPr>
              <a:t> Prezime</a:t>
            </a:r>
            <a:r>
              <a:rPr lang="en-US" sz="900" b="1" baseline="30000" dirty="0">
                <a:latin typeface="Times New Roman"/>
                <a:ea typeface="Times New Roman"/>
              </a:rPr>
              <a:t>1</a:t>
            </a:r>
            <a:r>
              <a:rPr lang="en-US" sz="900" b="1" dirty="0">
                <a:latin typeface="Times New Roman"/>
                <a:ea typeface="Times New Roman"/>
              </a:rPr>
              <a:t>, </a:t>
            </a:r>
            <a:r>
              <a:rPr lang="en-US" sz="900" b="1" dirty="0" err="1">
                <a:latin typeface="Times New Roman"/>
                <a:ea typeface="Times New Roman"/>
              </a:rPr>
              <a:t>Ime</a:t>
            </a:r>
            <a:r>
              <a:rPr lang="en-US" sz="900" b="1" dirty="0">
                <a:latin typeface="Times New Roman"/>
                <a:ea typeface="Times New Roman"/>
              </a:rPr>
              <a:t> Prezime</a:t>
            </a:r>
            <a:r>
              <a:rPr lang="en-US" sz="900" b="1" baseline="30000" dirty="0">
                <a:latin typeface="Times New Roman"/>
                <a:ea typeface="Times New Roman"/>
              </a:rPr>
              <a:t>2</a:t>
            </a:r>
            <a:r>
              <a:rPr lang="en-US" sz="900" b="1" dirty="0">
                <a:latin typeface="Times New Roman"/>
                <a:ea typeface="Times New Roman"/>
              </a:rPr>
              <a:t> </a:t>
            </a:r>
            <a:endParaRPr lang="sr-Latn-RS" sz="900" b="1" dirty="0">
              <a:latin typeface="Times New Roman"/>
              <a:ea typeface="Times New Roman"/>
            </a:endParaRPr>
          </a:p>
          <a:p>
            <a:pPr marL="0" indent="0" algn="ctr">
              <a:buNone/>
            </a:pPr>
            <a:r>
              <a:rPr lang="en-US" sz="900" b="1" dirty="0">
                <a:latin typeface="Times New Roman"/>
                <a:ea typeface="Times New Roman"/>
              </a:rPr>
              <a:t>(Times New Roman, 12 </a:t>
            </a:r>
            <a:r>
              <a:rPr lang="en-US" sz="900" b="1" dirty="0" err="1">
                <a:latin typeface="Times New Roman"/>
                <a:ea typeface="Times New Roman"/>
              </a:rPr>
              <a:t>pt</a:t>
            </a:r>
            <a:r>
              <a:rPr lang="en-US" sz="900" b="1" dirty="0">
                <a:latin typeface="Times New Roman"/>
                <a:ea typeface="Times New Roman"/>
              </a:rPr>
              <a:t>, </a:t>
            </a:r>
            <a:r>
              <a:rPr lang="en-US" sz="900" b="1" dirty="0" err="1">
                <a:latin typeface="Times New Roman"/>
                <a:ea typeface="Times New Roman"/>
              </a:rPr>
              <a:t>podebljana</a:t>
            </a:r>
            <a:r>
              <a:rPr lang="en-US" sz="900" b="1" dirty="0">
                <a:latin typeface="Times New Roman"/>
                <a:ea typeface="Times New Roman"/>
              </a:rPr>
              <a:t> </a:t>
            </a:r>
            <a:r>
              <a:rPr lang="en-US" sz="900" b="1" dirty="0" err="1">
                <a:latin typeface="Times New Roman"/>
                <a:ea typeface="Times New Roman"/>
              </a:rPr>
              <a:t>slova</a:t>
            </a:r>
            <a:r>
              <a:rPr lang="en-US" sz="900" b="1" dirty="0">
                <a:latin typeface="Times New Roman"/>
                <a:ea typeface="Times New Roman"/>
              </a:rPr>
              <a:t>)</a:t>
            </a:r>
            <a:endParaRPr lang="sr-Latn-RS" sz="900" dirty="0">
              <a:latin typeface="Times New Roman"/>
              <a:ea typeface="Times New Roman"/>
            </a:endParaRPr>
          </a:p>
          <a:p>
            <a:pPr marL="0" indent="0" algn="ctr">
              <a:buNone/>
            </a:pPr>
            <a:r>
              <a:rPr lang="en-GB" sz="900" i="1" baseline="30000" dirty="0">
                <a:latin typeface="Times New Roman"/>
                <a:ea typeface="Times New Roman"/>
              </a:rPr>
              <a:t>1</a:t>
            </a:r>
            <a:r>
              <a:rPr lang="en-GB" sz="900" i="1" dirty="0">
                <a:latin typeface="Times New Roman"/>
                <a:ea typeface="Times New Roman"/>
              </a:rPr>
              <a:t> </a:t>
            </a:r>
            <a:r>
              <a:rPr lang="en-GB" sz="900" i="1" dirty="0" err="1">
                <a:latin typeface="Times New Roman"/>
                <a:ea typeface="Times New Roman"/>
              </a:rPr>
              <a:t>Katedra</a:t>
            </a:r>
            <a:r>
              <a:rPr lang="en-GB" sz="900" i="1" dirty="0">
                <a:latin typeface="Times New Roman"/>
                <a:ea typeface="Times New Roman"/>
              </a:rPr>
              <a:t>/</a:t>
            </a:r>
            <a:r>
              <a:rPr lang="en-GB" sz="900" i="1" dirty="0" err="1">
                <a:latin typeface="Times New Roman"/>
                <a:ea typeface="Times New Roman"/>
              </a:rPr>
              <a:t>Odsek</a:t>
            </a:r>
            <a:r>
              <a:rPr lang="en-GB" sz="900" i="1" dirty="0">
                <a:latin typeface="Times New Roman"/>
                <a:ea typeface="Times New Roman"/>
              </a:rPr>
              <a:t>, </a:t>
            </a:r>
            <a:r>
              <a:rPr lang="en-GB" sz="900" i="1" dirty="0" err="1">
                <a:latin typeface="Times New Roman"/>
                <a:ea typeface="Times New Roman"/>
              </a:rPr>
              <a:t>Naziv</a:t>
            </a:r>
            <a:r>
              <a:rPr lang="en-GB" sz="900" i="1" dirty="0">
                <a:latin typeface="Times New Roman"/>
                <a:ea typeface="Times New Roman"/>
              </a:rPr>
              <a:t> </a:t>
            </a:r>
            <a:r>
              <a:rPr lang="en-GB" sz="900" i="1" dirty="0" err="1">
                <a:latin typeface="Times New Roman"/>
                <a:ea typeface="Times New Roman"/>
              </a:rPr>
              <a:t>ustanove</a:t>
            </a:r>
            <a:r>
              <a:rPr lang="en-GB" sz="900" i="1" dirty="0">
                <a:latin typeface="Times New Roman"/>
                <a:ea typeface="Times New Roman"/>
              </a:rPr>
              <a:t>, Grad, </a:t>
            </a:r>
            <a:r>
              <a:rPr lang="en-GB" sz="900" i="1" dirty="0" err="1">
                <a:latin typeface="Times New Roman"/>
                <a:ea typeface="Times New Roman"/>
              </a:rPr>
              <a:t>Država</a:t>
            </a:r>
            <a:r>
              <a:rPr lang="en-GB" sz="900" i="1" dirty="0">
                <a:latin typeface="Times New Roman"/>
                <a:ea typeface="Times New Roman"/>
              </a:rPr>
              <a:t> (Times New Roman, </a:t>
            </a:r>
            <a:r>
              <a:rPr lang="en-GB" sz="900" i="1" dirty="0" err="1">
                <a:latin typeface="Times New Roman"/>
                <a:ea typeface="Times New Roman"/>
              </a:rPr>
              <a:t>kurziv</a:t>
            </a:r>
            <a:r>
              <a:rPr lang="en-GB" sz="900" i="1" dirty="0">
                <a:latin typeface="Times New Roman"/>
                <a:ea typeface="Times New Roman"/>
              </a:rPr>
              <a:t>, 12 </a:t>
            </a:r>
            <a:r>
              <a:rPr lang="en-GB" sz="900" i="1" dirty="0" err="1">
                <a:latin typeface="Times New Roman"/>
                <a:ea typeface="Times New Roman"/>
              </a:rPr>
              <a:t>pt</a:t>
            </a:r>
            <a:r>
              <a:rPr lang="en-GB" sz="900" i="1" dirty="0">
                <a:latin typeface="Times New Roman"/>
                <a:ea typeface="Times New Roman"/>
              </a:rPr>
              <a:t>)</a:t>
            </a:r>
            <a:endParaRPr lang="sr-Latn-RS" sz="900" dirty="0">
              <a:latin typeface="Times New Roman"/>
              <a:ea typeface="Times New Roman"/>
            </a:endParaRPr>
          </a:p>
          <a:p>
            <a:pPr marL="0" indent="0" algn="ctr">
              <a:buNone/>
            </a:pPr>
            <a:r>
              <a:rPr lang="en-US" sz="900" i="1" baseline="30000" dirty="0">
                <a:latin typeface="Times New Roman"/>
                <a:ea typeface="Times New Roman"/>
              </a:rPr>
              <a:t>2</a:t>
            </a:r>
            <a:r>
              <a:rPr lang="en-US" sz="900" i="1" dirty="0">
                <a:latin typeface="Times New Roman"/>
                <a:ea typeface="Times New Roman"/>
              </a:rPr>
              <a:t> </a:t>
            </a:r>
            <a:r>
              <a:rPr lang="en-GB" sz="900" i="1" dirty="0" err="1">
                <a:latin typeface="Times New Roman"/>
                <a:ea typeface="Times New Roman"/>
              </a:rPr>
              <a:t>Katedra</a:t>
            </a:r>
            <a:r>
              <a:rPr lang="en-GB" sz="900" i="1" dirty="0">
                <a:latin typeface="Times New Roman"/>
                <a:ea typeface="Times New Roman"/>
              </a:rPr>
              <a:t>/</a:t>
            </a:r>
            <a:r>
              <a:rPr lang="en-GB" sz="900" i="1" dirty="0" err="1">
                <a:latin typeface="Times New Roman"/>
                <a:ea typeface="Times New Roman"/>
              </a:rPr>
              <a:t>Odsek</a:t>
            </a:r>
            <a:r>
              <a:rPr lang="en-GB" sz="900" i="1" dirty="0">
                <a:latin typeface="Times New Roman"/>
                <a:ea typeface="Times New Roman"/>
              </a:rPr>
              <a:t>, </a:t>
            </a:r>
            <a:r>
              <a:rPr lang="en-GB" sz="900" i="1" dirty="0" err="1">
                <a:latin typeface="Times New Roman"/>
                <a:ea typeface="Times New Roman"/>
              </a:rPr>
              <a:t>Naziv</a:t>
            </a:r>
            <a:r>
              <a:rPr lang="en-GB" sz="900" i="1" dirty="0">
                <a:latin typeface="Times New Roman"/>
                <a:ea typeface="Times New Roman"/>
              </a:rPr>
              <a:t> </a:t>
            </a:r>
            <a:r>
              <a:rPr lang="en-GB" sz="900" i="1" dirty="0" err="1">
                <a:latin typeface="Times New Roman"/>
                <a:ea typeface="Times New Roman"/>
              </a:rPr>
              <a:t>ustanove</a:t>
            </a:r>
            <a:r>
              <a:rPr lang="en-GB" sz="900" i="1" dirty="0">
                <a:latin typeface="Times New Roman"/>
                <a:ea typeface="Times New Roman"/>
              </a:rPr>
              <a:t>, Grad, </a:t>
            </a:r>
            <a:r>
              <a:rPr lang="en-GB" sz="900" i="1" dirty="0" err="1">
                <a:latin typeface="Times New Roman"/>
                <a:ea typeface="Times New Roman"/>
              </a:rPr>
              <a:t>Država</a:t>
            </a:r>
            <a:endParaRPr lang="sr-Latn-RS" sz="900" dirty="0">
              <a:latin typeface="Times New Roman"/>
              <a:ea typeface="Times New Roman"/>
            </a:endParaRPr>
          </a:p>
          <a:p>
            <a:pPr marL="0" indent="0" algn="just">
              <a:buNone/>
            </a:pPr>
            <a:r>
              <a:rPr lang="en-GB" sz="700" dirty="0">
                <a:latin typeface="Times New Roman"/>
                <a:ea typeface="Times New Roman"/>
              </a:rPr>
              <a:t> </a:t>
            </a:r>
            <a:endParaRPr lang="sr-Latn-RS" sz="900" dirty="0">
              <a:latin typeface="Times New Roman"/>
              <a:ea typeface="Times New Roman"/>
            </a:endParaRPr>
          </a:p>
          <a:p>
            <a:pPr marL="0" indent="0" algn="just">
              <a:buNone/>
            </a:pPr>
            <a:r>
              <a:rPr lang="vi-VN" sz="900" dirty="0">
                <a:latin typeface="Times New Roman" panose="02020603050405020304" pitchFamily="18" charset="0"/>
                <a:ea typeface="Times New Roman"/>
                <a:cs typeface="Times New Roman" panose="02020603050405020304" pitchFamily="18" charset="0"/>
              </a:rPr>
              <a:t>Sažetak treba napisati upotrebom fonta Times New Roman veličine 12 pt sa jednostrukim proredom teksta. Tekst sažetka treba da bude poravnan sa obe strane. Sažetak treba da bude napisan i na srpskom i na engleskom jeziku. Tekst sažetka je ograničen na maksimalno </a:t>
            </a:r>
            <a:r>
              <a:rPr lang="sr-Latn-RS" sz="900" dirty="0">
                <a:latin typeface="Times New Roman" panose="02020603050405020304" pitchFamily="18" charset="0"/>
                <a:ea typeface="Times New Roman"/>
                <a:cs typeface="Times New Roman" panose="02020603050405020304" pitchFamily="18" charset="0"/>
              </a:rPr>
              <a:t>25</a:t>
            </a:r>
            <a:r>
              <a:rPr lang="vi-VN" sz="900" dirty="0">
                <a:latin typeface="Times New Roman" panose="02020603050405020304" pitchFamily="18" charset="0"/>
                <a:ea typeface="Times New Roman"/>
                <a:cs typeface="Times New Roman" panose="02020603050405020304" pitchFamily="18" charset="0"/>
              </a:rPr>
              <a:t>0 reči (bez naslova, imena autora, afilijacija, literature i zahvalnice). </a:t>
            </a:r>
            <a:endParaRPr lang="en-US" sz="900" dirty="0">
              <a:latin typeface="Times New Roman" panose="02020603050405020304" pitchFamily="18" charset="0"/>
              <a:ea typeface="Times New Roman"/>
              <a:cs typeface="Times New Roman" panose="02020603050405020304" pitchFamily="18" charset="0"/>
            </a:endParaRPr>
          </a:p>
          <a:p>
            <a:pPr marL="0" indent="0" algn="just">
              <a:buNone/>
            </a:pPr>
            <a:r>
              <a:rPr lang="vi-VN" sz="900" dirty="0">
                <a:latin typeface="Times New Roman" panose="02020603050405020304" pitchFamily="18" charset="0"/>
                <a:ea typeface="Times New Roman"/>
                <a:cs typeface="Times New Roman" panose="02020603050405020304" pitchFamily="18" charset="0"/>
              </a:rPr>
              <a:t>Literaturni navodi se označavaju arapskim brojevima u uglastoj zagradi [1]. </a:t>
            </a:r>
          </a:p>
          <a:p>
            <a:pPr marL="0" indent="0" algn="just">
              <a:buNone/>
            </a:pPr>
            <a:r>
              <a:rPr lang="vi-VN" sz="900" dirty="0">
                <a:latin typeface="Times New Roman" panose="02020603050405020304" pitchFamily="18" charset="0"/>
                <a:ea typeface="Times New Roman"/>
                <a:cs typeface="Times New Roman" panose="02020603050405020304" pitchFamily="18" charset="0"/>
              </a:rPr>
              <a:t>Sažetak se prijavljuje elektronskim putem preko servisa za onlajn uređivanje časopisa Arhiv za farmaciju dostupnom putem sledećeg linka: </a:t>
            </a:r>
            <a:r>
              <a:rPr lang="vi-VN" sz="900" dirty="0">
                <a:latin typeface="Times New Roman" panose="02020603050405020304" pitchFamily="18" charset="0"/>
                <a:ea typeface="Times New Roman"/>
                <a:cs typeface="Times New Roman" panose="02020603050405020304" pitchFamily="18" charset="0"/>
                <a:hlinkClick r:id="rId2"/>
              </a:rPr>
              <a:t>http://aseestant.ceon.rs/index.php/arhfarm</a:t>
            </a:r>
            <a:endParaRPr lang="sr-Latn-RS" sz="900" dirty="0">
              <a:latin typeface="Times New Roman" panose="02020603050405020304" pitchFamily="18" charset="0"/>
              <a:ea typeface="Times New Roman"/>
              <a:cs typeface="Times New Roman" panose="02020603050405020304" pitchFamily="18" charset="0"/>
            </a:endParaRPr>
          </a:p>
          <a:p>
            <a:pPr marL="0" indent="0" algn="just">
              <a:buNone/>
            </a:pPr>
            <a:r>
              <a:rPr lang="vi-VN" sz="900" dirty="0">
                <a:latin typeface="Times New Roman" panose="02020603050405020304" pitchFamily="18" charset="0"/>
                <a:ea typeface="Times New Roman"/>
                <a:cs typeface="Times New Roman" panose="02020603050405020304" pitchFamily="18" charset="0"/>
              </a:rPr>
              <a:t>Potrebno je navesti ime i kontakt e-mejl adresu autora koji prezentuje rad. Autor koji prezentuje rad mora se prethodno registrovati u sistemu za onlajn uređivanje časopisa. Ukoliko je autor već registrovan iz nekog drugog razloga (kao recenzent, editor drugog časopisa, već je slao radove u časopise koji koriste ovaj servis i sl.) nije potrebno da se registruje ponovo već koristi postojeći nalog. U slučaju da želite da promenite e-mejl adresu ili lozinku, potrebno je ići na opciju</a:t>
            </a:r>
            <a:r>
              <a:rPr lang="sr-Latn-RS" sz="900" dirty="0">
                <a:latin typeface="Times New Roman" panose="02020603050405020304" pitchFamily="18" charset="0"/>
                <a:ea typeface="Times New Roman"/>
                <a:cs typeface="Times New Roman" panose="02020603050405020304" pitchFamily="18" charset="0"/>
              </a:rPr>
              <a:t> </a:t>
            </a:r>
            <a:r>
              <a:rPr lang="vi-VN" sz="900" dirty="0">
                <a:latin typeface="Times New Roman" panose="02020603050405020304" pitchFamily="18" charset="0"/>
                <a:ea typeface="Times New Roman"/>
                <a:cs typeface="Times New Roman" panose="02020603050405020304" pitchFamily="18" charset="0"/>
              </a:rPr>
              <a:t>»Zaboravili ste lozinku?« ili na svoj profil u cilju izmene podataka.</a:t>
            </a:r>
          </a:p>
          <a:p>
            <a:pPr marL="0" indent="0" algn="just">
              <a:buNone/>
            </a:pPr>
            <a:r>
              <a:rPr lang="vi-VN" sz="900" b="1" dirty="0">
                <a:latin typeface="Times New Roman" panose="02020603050405020304" pitchFamily="18" charset="0"/>
                <a:ea typeface="Times New Roman"/>
                <a:cs typeface="Times New Roman" panose="02020603050405020304" pitchFamily="18" charset="0"/>
              </a:rPr>
              <a:t>Literatura</a:t>
            </a:r>
          </a:p>
          <a:p>
            <a:pPr marL="0" indent="0" algn="just">
              <a:buNone/>
            </a:pPr>
            <a:r>
              <a:rPr lang="vi-VN" sz="900" dirty="0">
                <a:latin typeface="Times New Roman" panose="02020603050405020304" pitchFamily="18" charset="0"/>
                <a:ea typeface="Times New Roman"/>
                <a:cs typeface="Times New Roman" panose="02020603050405020304" pitchFamily="18" charset="0"/>
              </a:rPr>
              <a:t>Times New Roman veličina fonta 12 pt. Spisak literaturnih navoda se prikazuje prema redosledu navođenja u tekstu. </a:t>
            </a:r>
            <a:r>
              <a:rPr lang="sr-Latn-RS" sz="900" dirty="0">
                <a:latin typeface="Times New Roman" panose="02020603050405020304" pitchFamily="18" charset="0"/>
                <a:ea typeface="Times New Roman"/>
                <a:cs typeface="Times New Roman" panose="02020603050405020304" pitchFamily="18" charset="0"/>
              </a:rPr>
              <a:t>M</a:t>
            </a:r>
            <a:r>
              <a:rPr lang="vi-VN" sz="900" dirty="0">
                <a:latin typeface="Times New Roman" panose="02020603050405020304" pitchFamily="18" charset="0"/>
                <a:ea typeface="Times New Roman"/>
                <a:cs typeface="Times New Roman" panose="02020603050405020304" pitchFamily="18" charset="0"/>
              </a:rPr>
              <a:t>ogu biti prikazana</a:t>
            </a:r>
            <a:r>
              <a:rPr lang="sr-Latn-RS" sz="900" dirty="0">
                <a:latin typeface="Times New Roman" panose="02020603050405020304" pitchFamily="18" charset="0"/>
                <a:ea typeface="Times New Roman"/>
                <a:cs typeface="Times New Roman" panose="02020603050405020304" pitchFamily="18" charset="0"/>
              </a:rPr>
              <a:t> n</a:t>
            </a:r>
            <a:r>
              <a:rPr lang="vi-VN" sz="900" dirty="0">
                <a:latin typeface="Times New Roman" panose="02020603050405020304" pitchFamily="18" charset="0"/>
                <a:ea typeface="Times New Roman"/>
                <a:cs typeface="Times New Roman" panose="02020603050405020304" pitchFamily="18" charset="0"/>
              </a:rPr>
              <a:t>ajviše 3 literaturna navoda. </a:t>
            </a:r>
          </a:p>
          <a:p>
            <a:pPr marL="0" indent="0" algn="just">
              <a:buNone/>
            </a:pPr>
            <a:r>
              <a:rPr lang="sr-Latn-RS" sz="900" dirty="0">
                <a:latin typeface="Times New Roman" panose="02020603050405020304" pitchFamily="18" charset="0"/>
                <a:ea typeface="Times New Roman"/>
                <a:cs typeface="Times New Roman" panose="02020603050405020304" pitchFamily="18" charset="0"/>
              </a:rPr>
              <a:t>1. </a:t>
            </a:r>
            <a:r>
              <a:rPr lang="vi-VN" sz="900" dirty="0">
                <a:latin typeface="Times New Roman" panose="02020603050405020304" pitchFamily="18" charset="0"/>
                <a:ea typeface="Times New Roman"/>
                <a:cs typeface="Times New Roman" panose="02020603050405020304" pitchFamily="18" charset="0"/>
              </a:rPr>
              <a:t>Prezime Inicijali, Prezime Inicijali. Naslov rada. Naziv časopisa godina izdanja; volumen časopisa: broj prve stranice-broj poslednje stranice. </a:t>
            </a:r>
          </a:p>
          <a:p>
            <a:pPr marL="0" indent="0" algn="just">
              <a:buNone/>
            </a:pPr>
            <a:r>
              <a:rPr lang="vi-VN" sz="900" b="1" dirty="0">
                <a:latin typeface="Times New Roman" panose="02020603050405020304" pitchFamily="18" charset="0"/>
                <a:ea typeface="Times New Roman"/>
                <a:cs typeface="Times New Roman" panose="02020603050405020304" pitchFamily="18" charset="0"/>
              </a:rPr>
              <a:t>Zahvalnica</a:t>
            </a:r>
          </a:p>
          <a:p>
            <a:pPr marL="0" indent="0" algn="just">
              <a:buNone/>
            </a:pPr>
            <a:r>
              <a:rPr lang="vi-VN" sz="900" dirty="0">
                <a:latin typeface="Times New Roman" panose="02020603050405020304" pitchFamily="18" charset="0"/>
                <a:ea typeface="Times New Roman"/>
                <a:cs typeface="Times New Roman" panose="02020603050405020304" pitchFamily="18" charset="0"/>
              </a:rPr>
              <a:t>Zahvalinca može biti navedena, ukoliko je primenljivo.</a:t>
            </a:r>
          </a:p>
          <a:p>
            <a:pPr marL="0" indent="0">
              <a:buNone/>
            </a:pPr>
            <a:endParaRPr lang="sr-Latn-RS" sz="900" dirty="0">
              <a:latin typeface="Times New Roman"/>
              <a:ea typeface="Times New Roman"/>
            </a:endParaRPr>
          </a:p>
          <a:p>
            <a:pPr marL="0" indent="0" algn="just">
              <a:spcBef>
                <a:spcPts val="0"/>
              </a:spcBef>
              <a:spcAft>
                <a:spcPts val="898"/>
              </a:spcAft>
              <a:buNone/>
            </a:pPr>
            <a:endParaRPr lang="sr-Latn-RS" sz="900" b="1" dirty="0">
              <a:solidFill>
                <a:srgbClr val="FF9933"/>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237" y="5816823"/>
            <a:ext cx="10795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7DE8D0CD-F8DC-5CAC-28DA-173B6290C445}"/>
              </a:ext>
            </a:extLst>
          </p:cNvPr>
          <p:cNvGrpSpPr/>
          <p:nvPr/>
        </p:nvGrpSpPr>
        <p:grpSpPr>
          <a:xfrm>
            <a:off x="204155" y="416223"/>
            <a:ext cx="4968552" cy="590113"/>
            <a:chOff x="168151" y="416223"/>
            <a:chExt cx="4968552" cy="590113"/>
          </a:xfrm>
        </p:grpSpPr>
        <p:sp>
          <p:nvSpPr>
            <p:cNvPr id="4" name="Rectangle 3">
              <a:extLst>
                <a:ext uri="{FF2B5EF4-FFF2-40B4-BE49-F238E27FC236}">
                  <a16:creationId xmlns:a16="http://schemas.microsoft.com/office/drawing/2014/main" id="{C570FE77-7D78-62FA-7279-0C2494902EF5}"/>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5" name="Rectangle 4">
              <a:extLst>
                <a:ext uri="{FF2B5EF4-FFF2-40B4-BE49-F238E27FC236}">
                  <a16:creationId xmlns:a16="http://schemas.microsoft.com/office/drawing/2014/main" id="{47213BD6-C4D9-0D7E-7C38-B77D07D32DFF}"/>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6" name="Picture 2">
              <a:extLst>
                <a:ext uri="{FF2B5EF4-FFF2-40B4-BE49-F238E27FC236}">
                  <a16:creationId xmlns:a16="http://schemas.microsoft.com/office/drawing/2014/main" id="{EA6E9A76-1D9A-5197-3CAC-F24D1A0A3A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226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996" y="1136303"/>
            <a:ext cx="4742328" cy="5243065"/>
          </a:xfrm>
          <a:noFill/>
        </p:spPr>
        <p:txBody>
          <a:bodyPr numCol="1" spcCol="269388">
            <a:noAutofit/>
          </a:bodyPr>
          <a:lstStyle/>
          <a:p>
            <a:pPr marL="0" indent="0" algn="ctr">
              <a:spcAft>
                <a:spcPts val="449"/>
              </a:spcAft>
              <a:buNone/>
            </a:pPr>
            <a:r>
              <a:rPr lang="en-US" sz="1600" b="1" kern="0" spc="94" dirty="0">
                <a:solidFill>
                  <a:srgbClr val="FF9932"/>
                </a:solidFill>
                <a:latin typeface="Candara" panose="020E0502030303020204" pitchFamily="34" charset="0"/>
                <a:ea typeface="Calibri"/>
              </a:rPr>
              <a:t>Instructions</a:t>
            </a:r>
            <a:r>
              <a:rPr lang="en-US" sz="1600" kern="0" spc="127" dirty="0">
                <a:solidFill>
                  <a:srgbClr val="FF9932"/>
                </a:solidFill>
                <a:latin typeface="Candara" panose="020E0502030303020204" pitchFamily="34" charset="0"/>
                <a:ea typeface="Calibri"/>
                <a:cs typeface="Calibri"/>
              </a:rPr>
              <a:t> </a:t>
            </a:r>
            <a:r>
              <a:rPr lang="en-US" sz="1600" b="1" kern="0" spc="64" dirty="0">
                <a:solidFill>
                  <a:srgbClr val="FF9932"/>
                </a:solidFill>
                <a:latin typeface="Candara" panose="020E0502030303020204" pitchFamily="34" charset="0"/>
                <a:ea typeface="Calibri"/>
              </a:rPr>
              <a:t>for</a:t>
            </a:r>
            <a:r>
              <a:rPr lang="en-US" sz="1600" kern="0" spc="131" dirty="0">
                <a:solidFill>
                  <a:srgbClr val="FF9932"/>
                </a:solidFill>
                <a:latin typeface="Candara" panose="020E0502030303020204" pitchFamily="34" charset="0"/>
                <a:ea typeface="Calibri"/>
                <a:cs typeface="Calibri"/>
              </a:rPr>
              <a:t> </a:t>
            </a:r>
            <a:r>
              <a:rPr lang="en-US" sz="1600" b="1" kern="0" spc="79" dirty="0">
                <a:solidFill>
                  <a:srgbClr val="FF9932"/>
                </a:solidFill>
                <a:latin typeface="Candara" panose="020E0502030303020204" pitchFamily="34" charset="0"/>
                <a:ea typeface="Calibri"/>
              </a:rPr>
              <a:t>Authors </a:t>
            </a:r>
            <a:endParaRPr lang="sr-Latn-RS" sz="1600" b="1" kern="0" spc="79" dirty="0">
              <a:solidFill>
                <a:srgbClr val="FF9932"/>
              </a:solidFill>
              <a:latin typeface="Candara" panose="020E0502030303020204" pitchFamily="34" charset="0"/>
              <a:ea typeface="Calibri"/>
            </a:endParaRPr>
          </a:p>
          <a:p>
            <a:pPr marL="0" indent="0" algn="ctr">
              <a:buNone/>
            </a:pPr>
            <a:r>
              <a:rPr lang="en-US" sz="900" b="1" dirty="0">
                <a:latin typeface="Times New Roman"/>
                <a:ea typeface="Times New Roman"/>
              </a:rPr>
              <a:t>TITLE WRITTEN WITH CAPITAL LETTERS</a:t>
            </a:r>
            <a:endParaRPr lang="sr-Latn-RS" sz="900" dirty="0">
              <a:latin typeface="Times New Roman"/>
              <a:ea typeface="Times New Roman"/>
            </a:endParaRPr>
          </a:p>
          <a:p>
            <a:pPr marL="0" indent="0" algn="ctr">
              <a:buNone/>
            </a:pPr>
            <a:r>
              <a:rPr lang="en-US" sz="900" b="1" dirty="0">
                <a:latin typeface="Times New Roman"/>
                <a:ea typeface="Times New Roman"/>
              </a:rPr>
              <a:t>(TIMES NEW ROMAN, 12 PT, BOLD)</a:t>
            </a:r>
            <a:endParaRPr lang="sr-Latn-RS" sz="900" dirty="0">
              <a:latin typeface="Times New Roman"/>
              <a:ea typeface="Times New Roman"/>
            </a:endParaRPr>
          </a:p>
          <a:p>
            <a:pPr marL="0" indent="0" algn="just">
              <a:buNone/>
            </a:pPr>
            <a:r>
              <a:rPr lang="en-US" sz="900" dirty="0">
                <a:latin typeface="Times New Roman"/>
                <a:ea typeface="Times New Roman"/>
              </a:rPr>
              <a:t> </a:t>
            </a:r>
            <a:endParaRPr lang="sr-Latn-RS" sz="900" dirty="0">
              <a:latin typeface="Times New Roman"/>
              <a:ea typeface="Times New Roman"/>
            </a:endParaRPr>
          </a:p>
          <a:p>
            <a:pPr marL="0" indent="0" algn="ctr">
              <a:buNone/>
            </a:pPr>
            <a:r>
              <a:rPr lang="en-US" sz="900" b="1" u="sng" dirty="0">
                <a:latin typeface="Times New Roman"/>
                <a:ea typeface="Times New Roman"/>
              </a:rPr>
              <a:t>Presenting Author</a:t>
            </a:r>
            <a:r>
              <a:rPr lang="en-US" sz="900" b="1" u="sng" baseline="30000" dirty="0">
                <a:latin typeface="Times New Roman"/>
                <a:ea typeface="Times New Roman"/>
              </a:rPr>
              <a:t>1</a:t>
            </a:r>
            <a:r>
              <a:rPr lang="en-US" sz="900" b="1" dirty="0">
                <a:latin typeface="Times New Roman"/>
                <a:ea typeface="Times New Roman"/>
              </a:rPr>
              <a:t>, Given name Family name</a:t>
            </a:r>
            <a:r>
              <a:rPr lang="en-US" sz="900" b="1" baseline="30000" dirty="0">
                <a:latin typeface="Times New Roman"/>
                <a:ea typeface="Times New Roman"/>
              </a:rPr>
              <a:t>1</a:t>
            </a:r>
            <a:r>
              <a:rPr lang="en-US" sz="900" b="1" dirty="0">
                <a:latin typeface="Times New Roman"/>
                <a:ea typeface="Times New Roman"/>
              </a:rPr>
              <a:t>, Given name Family name</a:t>
            </a:r>
            <a:r>
              <a:rPr lang="en-US" sz="900" b="1" baseline="30000" dirty="0">
                <a:latin typeface="Times New Roman"/>
                <a:ea typeface="Times New Roman"/>
              </a:rPr>
              <a:t>2</a:t>
            </a:r>
            <a:r>
              <a:rPr lang="en-US" sz="900" b="1" dirty="0">
                <a:latin typeface="Times New Roman"/>
                <a:ea typeface="Times New Roman"/>
              </a:rPr>
              <a:t> </a:t>
            </a:r>
            <a:endParaRPr lang="sr-Latn-RS" sz="900" b="1" dirty="0">
              <a:latin typeface="Times New Roman"/>
              <a:ea typeface="Times New Roman"/>
            </a:endParaRPr>
          </a:p>
          <a:p>
            <a:pPr marL="0" indent="0" algn="ctr">
              <a:buNone/>
            </a:pPr>
            <a:r>
              <a:rPr lang="en-US" sz="900" b="1" dirty="0">
                <a:latin typeface="Times New Roman"/>
                <a:ea typeface="Times New Roman"/>
              </a:rPr>
              <a:t>(Times New Roman, 12 </a:t>
            </a:r>
            <a:r>
              <a:rPr lang="en-US" sz="900" b="1" dirty="0" err="1">
                <a:latin typeface="Times New Roman"/>
                <a:ea typeface="Times New Roman"/>
              </a:rPr>
              <a:t>pt</a:t>
            </a:r>
            <a:r>
              <a:rPr lang="en-US" sz="900" b="1" dirty="0">
                <a:latin typeface="Times New Roman"/>
                <a:ea typeface="Times New Roman"/>
              </a:rPr>
              <a:t>, bold)</a:t>
            </a:r>
            <a:endParaRPr lang="sr-Latn-RS" sz="900" dirty="0">
              <a:latin typeface="Times New Roman"/>
              <a:ea typeface="Times New Roman"/>
            </a:endParaRPr>
          </a:p>
          <a:p>
            <a:pPr marL="0" indent="0" algn="just">
              <a:buNone/>
            </a:pPr>
            <a:r>
              <a:rPr lang="en-US" sz="900" dirty="0">
                <a:latin typeface="Times New Roman"/>
                <a:ea typeface="Times New Roman"/>
              </a:rPr>
              <a:t> </a:t>
            </a:r>
            <a:r>
              <a:rPr lang="en-US" sz="900" i="1" baseline="30000" dirty="0">
                <a:latin typeface="Times New Roman"/>
                <a:ea typeface="Times New Roman"/>
              </a:rPr>
              <a:t>1</a:t>
            </a:r>
            <a:r>
              <a:rPr lang="en-US" sz="900" i="1" dirty="0">
                <a:latin typeface="Times New Roman"/>
                <a:ea typeface="Times New Roman"/>
              </a:rPr>
              <a:t> Affiliation Department, Institution name, City, Country (Times New Roman, Italic, 12 </a:t>
            </a:r>
            <a:r>
              <a:rPr lang="en-US" sz="900" i="1" dirty="0" err="1">
                <a:latin typeface="Times New Roman"/>
                <a:ea typeface="Times New Roman"/>
              </a:rPr>
              <a:t>pt</a:t>
            </a:r>
            <a:r>
              <a:rPr lang="en-US" sz="900" i="1" dirty="0">
                <a:latin typeface="Times New Roman"/>
                <a:ea typeface="Times New Roman"/>
              </a:rPr>
              <a:t>)</a:t>
            </a:r>
            <a:endParaRPr lang="sr-Latn-RS" sz="900" dirty="0">
              <a:latin typeface="Times New Roman"/>
              <a:ea typeface="Times New Roman"/>
            </a:endParaRPr>
          </a:p>
          <a:p>
            <a:pPr marL="0" indent="0" algn="ctr">
              <a:buNone/>
            </a:pPr>
            <a:r>
              <a:rPr lang="en-US" sz="900" i="1" baseline="30000" dirty="0">
                <a:latin typeface="Times New Roman"/>
                <a:ea typeface="Times New Roman"/>
              </a:rPr>
              <a:t>2</a:t>
            </a:r>
            <a:r>
              <a:rPr lang="en-US" sz="900" i="1" dirty="0">
                <a:latin typeface="Times New Roman"/>
                <a:ea typeface="Times New Roman"/>
              </a:rPr>
              <a:t> Affiliation Department, Institution name, City, Country </a:t>
            </a:r>
            <a:endParaRPr lang="sr-Latn-RS" sz="900" dirty="0">
              <a:latin typeface="Times New Roman"/>
              <a:ea typeface="Times New Roman"/>
            </a:endParaRPr>
          </a:p>
          <a:p>
            <a:pPr marL="0" indent="0" algn="just">
              <a:buNone/>
            </a:pPr>
            <a:r>
              <a:rPr lang="en-US" sz="900" dirty="0">
                <a:latin typeface="Times New Roman"/>
                <a:ea typeface="Times New Roman"/>
              </a:rPr>
              <a:t> </a:t>
            </a:r>
            <a:endParaRPr lang="sr-Latn-RS" sz="900" dirty="0">
              <a:latin typeface="Times New Roman"/>
              <a:ea typeface="Times New Roman"/>
            </a:endParaRPr>
          </a:p>
          <a:p>
            <a:pPr marL="0" indent="0" algn="just">
              <a:buNone/>
            </a:pPr>
            <a:r>
              <a:rPr lang="en-US" sz="900" dirty="0">
                <a:latin typeface="Times New Roman" panose="02020603050405020304" pitchFamily="18" charset="0"/>
                <a:ea typeface="Times New Roman"/>
                <a:cs typeface="Times New Roman" panose="02020603050405020304" pitchFamily="18" charset="0"/>
              </a:rPr>
              <a:t>The abstract should be written in Times New Roman 12 points with single spacing for body text. Justified alignment from both sides. Abstract should be written in English. The abstract body is limited to </a:t>
            </a:r>
            <a:r>
              <a:rPr lang="sr-Latn-RS" sz="900" dirty="0">
                <a:latin typeface="Times New Roman" panose="02020603050405020304" pitchFamily="18" charset="0"/>
                <a:ea typeface="Times New Roman"/>
                <a:cs typeface="Times New Roman" panose="02020603050405020304" pitchFamily="18" charset="0"/>
              </a:rPr>
              <a:t>25</a:t>
            </a:r>
            <a:r>
              <a:rPr lang="en-US" sz="900" dirty="0">
                <a:latin typeface="Times New Roman" panose="02020603050405020304" pitchFamily="18" charset="0"/>
                <a:ea typeface="Times New Roman"/>
                <a:cs typeface="Times New Roman" panose="02020603050405020304" pitchFamily="18" charset="0"/>
              </a:rPr>
              <a:t>0 words (without title, names of the authors, affiliations, references and acknowledgments). </a:t>
            </a:r>
          </a:p>
          <a:p>
            <a:pPr marL="0" indent="0" algn="just">
              <a:buNone/>
            </a:pPr>
            <a:r>
              <a:rPr lang="en-GB" sz="900" dirty="0">
                <a:latin typeface="Times New Roman" panose="02020603050405020304" pitchFamily="18" charset="0"/>
                <a:ea typeface="Times New Roman"/>
                <a:cs typeface="Times New Roman" panose="02020603050405020304" pitchFamily="18" charset="0"/>
              </a:rPr>
              <a:t>References should be cited using Arabic numerals in brackets </a:t>
            </a:r>
            <a:r>
              <a:rPr lang="en-US" sz="900" dirty="0">
                <a:latin typeface="Times New Roman" panose="02020603050405020304" pitchFamily="18" charset="0"/>
                <a:ea typeface="Times New Roman"/>
                <a:cs typeface="Times New Roman" panose="02020603050405020304" pitchFamily="18" charset="0"/>
              </a:rPr>
              <a:t>[1]. </a:t>
            </a:r>
          </a:p>
          <a:p>
            <a:pPr marL="0" indent="0" algn="just">
              <a:buNone/>
            </a:pPr>
            <a:r>
              <a:rPr lang="en-US" sz="900" dirty="0">
                <a:latin typeface="Times New Roman" panose="02020603050405020304" pitchFamily="18" charset="0"/>
                <a:ea typeface="Times New Roman"/>
                <a:cs typeface="Times New Roman" panose="02020603050405020304" pitchFamily="18" charset="0"/>
              </a:rPr>
              <a:t>Abstracts submissions for poster presentation is enabled through the on-line editorial system of the Archives of Pharmacy journal available on the following link:</a:t>
            </a:r>
          </a:p>
          <a:p>
            <a:pPr marL="0" indent="0" algn="just">
              <a:buNone/>
            </a:pPr>
            <a:r>
              <a:rPr lang="en-US" sz="900" dirty="0">
                <a:latin typeface="Times New Roman" panose="02020603050405020304" pitchFamily="18" charset="0"/>
                <a:ea typeface="Times New Roman"/>
                <a:cs typeface="Times New Roman" panose="02020603050405020304" pitchFamily="18" charset="0"/>
                <a:hlinkClick r:id="rId2"/>
              </a:rPr>
              <a:t>http://aseestant.ceon.rs/index.php/arhfarm</a:t>
            </a:r>
            <a:endParaRPr lang="sr-Latn-RS" sz="900" dirty="0">
              <a:latin typeface="Times New Roman" panose="02020603050405020304" pitchFamily="18" charset="0"/>
              <a:ea typeface="Times New Roman"/>
              <a:cs typeface="Times New Roman" panose="02020603050405020304" pitchFamily="18" charset="0"/>
            </a:endParaRPr>
          </a:p>
          <a:p>
            <a:pPr marL="0" indent="0" algn="just">
              <a:buNone/>
            </a:pPr>
            <a:r>
              <a:rPr lang="en-GB" sz="900" dirty="0">
                <a:latin typeface="Times New Roman" panose="02020603050405020304" pitchFamily="18" charset="0"/>
                <a:ea typeface="Times New Roman"/>
                <a:cs typeface="Times New Roman" panose="02020603050405020304" pitchFamily="18" charset="0"/>
              </a:rPr>
              <a:t>The presenting author should be clearly specified and contact e-mail address provided. Presenting author should register in the on-line editorial system before submission. If already registered as an author, reviewer, editor of the other journal, please do not register again. You can log in by entering your username and password. If you wish to change your e-mail address, password or any other detail, please go to »Forgot your password?« button or </a:t>
            </a:r>
            <a:r>
              <a:rPr lang="sr-Latn-RS" sz="900" dirty="0">
                <a:latin typeface="Times New Roman" panose="02020603050405020304" pitchFamily="18" charset="0"/>
                <a:ea typeface="Times New Roman"/>
                <a:cs typeface="Times New Roman" panose="02020603050405020304" pitchFamily="18" charset="0"/>
              </a:rPr>
              <a:t>to </a:t>
            </a:r>
            <a:r>
              <a:rPr lang="en-GB" sz="900" dirty="0">
                <a:latin typeface="Times New Roman" panose="02020603050405020304" pitchFamily="18" charset="0"/>
                <a:ea typeface="Times New Roman"/>
                <a:cs typeface="Times New Roman" panose="02020603050405020304" pitchFamily="18" charset="0"/>
              </a:rPr>
              <a:t>your profile to change necessary data.</a:t>
            </a:r>
            <a:endParaRPr lang="sr-Latn-RS" sz="900" dirty="0">
              <a:latin typeface="Times New Roman" panose="02020603050405020304" pitchFamily="18" charset="0"/>
              <a:ea typeface="Times New Roman"/>
              <a:cs typeface="Times New Roman" panose="02020603050405020304" pitchFamily="18" charset="0"/>
            </a:endParaRPr>
          </a:p>
          <a:p>
            <a:pPr marL="0" indent="0" algn="just">
              <a:buNone/>
            </a:pPr>
            <a:r>
              <a:rPr lang="en-US" sz="900" b="1" dirty="0">
                <a:latin typeface="Times New Roman" panose="02020603050405020304" pitchFamily="18" charset="0"/>
                <a:ea typeface="Times New Roman"/>
                <a:cs typeface="Times New Roman" panose="02020603050405020304" pitchFamily="18" charset="0"/>
              </a:rPr>
              <a:t>References</a:t>
            </a:r>
          </a:p>
          <a:p>
            <a:pPr marL="0" indent="0" algn="just">
              <a:buNone/>
            </a:pPr>
            <a:r>
              <a:rPr lang="en-US" sz="900" dirty="0">
                <a:latin typeface="Times New Roman" panose="02020603050405020304" pitchFamily="18" charset="0"/>
                <a:ea typeface="Times New Roman"/>
                <a:cs typeface="Times New Roman" panose="02020603050405020304" pitchFamily="18" charset="0"/>
              </a:rPr>
              <a:t>Times New Roman 12 points. The references should be listed in order of appearance. Not more than 3 references should be included.</a:t>
            </a:r>
          </a:p>
          <a:p>
            <a:pPr marL="0" indent="0" algn="just">
              <a:buNone/>
            </a:pPr>
            <a:r>
              <a:rPr lang="en-US" sz="900" dirty="0">
                <a:latin typeface="Times New Roman" panose="02020603050405020304" pitchFamily="18" charset="0"/>
                <a:ea typeface="Times New Roman"/>
                <a:cs typeface="Times New Roman" panose="02020603050405020304" pitchFamily="18" charset="0"/>
              </a:rPr>
              <a:t>1. Family name Initials, Family name Initials. Manuscript title. Journal Title publication year; volume: first page-last page.</a:t>
            </a:r>
          </a:p>
          <a:p>
            <a:pPr marL="0" indent="0" algn="just">
              <a:buNone/>
            </a:pPr>
            <a:r>
              <a:rPr lang="en-US" sz="900" b="1" dirty="0">
                <a:latin typeface="Times New Roman" panose="02020603050405020304" pitchFamily="18" charset="0"/>
                <a:ea typeface="Times New Roman"/>
                <a:cs typeface="Times New Roman" panose="02020603050405020304" pitchFamily="18" charset="0"/>
              </a:rPr>
              <a:t>Acknowledgement</a:t>
            </a:r>
          </a:p>
          <a:p>
            <a:pPr marL="0" indent="0" algn="just">
              <a:buNone/>
            </a:pPr>
            <a:r>
              <a:rPr lang="en-US" sz="900" dirty="0">
                <a:latin typeface="Times New Roman" panose="02020603050405020304" pitchFamily="18" charset="0"/>
                <a:ea typeface="Times New Roman"/>
                <a:cs typeface="Times New Roman" panose="02020603050405020304" pitchFamily="18" charset="0"/>
              </a:rPr>
              <a:t>Acknowledgement may be included, if applicable.</a:t>
            </a:r>
          </a:p>
          <a:p>
            <a:pPr marL="0" indent="0" algn="just">
              <a:buNone/>
            </a:pPr>
            <a:r>
              <a:rPr lang="en-GB" sz="700" dirty="0">
                <a:latin typeface="Times New Roman" panose="02020603050405020304" pitchFamily="18" charset="0"/>
                <a:ea typeface="Times New Roman"/>
                <a:cs typeface="Times New Roman" panose="02020603050405020304" pitchFamily="18" charset="0"/>
              </a:rPr>
              <a:t> </a:t>
            </a:r>
            <a:endParaRPr lang="sr-Latn-RS" sz="900" dirty="0">
              <a:latin typeface="Times New Roman" panose="02020603050405020304" pitchFamily="18" charset="0"/>
              <a:ea typeface="Times New Roman"/>
              <a:cs typeface="Times New Roman" panose="02020603050405020304" pitchFamily="18" charset="0"/>
            </a:endParaRPr>
          </a:p>
          <a:p>
            <a:pPr marL="0" indent="0" algn="just">
              <a:buNone/>
            </a:pPr>
            <a:endParaRPr lang="vi-VN" sz="900" dirty="0">
              <a:latin typeface="Times New Roman" panose="02020603050405020304" pitchFamily="18" charset="0"/>
              <a:ea typeface="Times New Roman"/>
              <a:cs typeface="Times New Roman" panose="02020603050405020304" pitchFamily="18" charset="0"/>
            </a:endParaRPr>
          </a:p>
          <a:p>
            <a:pPr marL="0" indent="0">
              <a:buNone/>
            </a:pPr>
            <a:endParaRPr lang="sr-Latn-RS" sz="900" dirty="0">
              <a:latin typeface="Times New Roman"/>
              <a:ea typeface="Times New Roman"/>
            </a:endParaRPr>
          </a:p>
          <a:p>
            <a:pPr marL="0" indent="0" algn="just">
              <a:spcBef>
                <a:spcPts val="0"/>
              </a:spcBef>
              <a:spcAft>
                <a:spcPts val="898"/>
              </a:spcAft>
              <a:buNone/>
            </a:pPr>
            <a:endParaRPr lang="sr-Latn-RS" sz="900" b="1" dirty="0">
              <a:solidFill>
                <a:srgbClr val="FF9933"/>
              </a:solidFill>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572" y="5888831"/>
            <a:ext cx="10795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3488F828-FFB0-448E-3CF4-E1935010B136}"/>
              </a:ext>
            </a:extLst>
          </p:cNvPr>
          <p:cNvGrpSpPr/>
          <p:nvPr/>
        </p:nvGrpSpPr>
        <p:grpSpPr>
          <a:xfrm>
            <a:off x="204155" y="416223"/>
            <a:ext cx="4968552" cy="590113"/>
            <a:chOff x="168151" y="416223"/>
            <a:chExt cx="4968552" cy="590113"/>
          </a:xfrm>
        </p:grpSpPr>
        <p:sp>
          <p:nvSpPr>
            <p:cNvPr id="4" name="Rectangle 3">
              <a:extLst>
                <a:ext uri="{FF2B5EF4-FFF2-40B4-BE49-F238E27FC236}">
                  <a16:creationId xmlns:a16="http://schemas.microsoft.com/office/drawing/2014/main" id="{0F161755-9E06-0B77-F744-859F8316F510}"/>
                </a:ext>
              </a:extLst>
            </p:cNvPr>
            <p:cNvSpPr/>
            <p:nvPr/>
          </p:nvSpPr>
          <p:spPr>
            <a:xfrm>
              <a:off x="168151" y="416223"/>
              <a:ext cx="1800200" cy="584775"/>
            </a:xfrm>
            <a:prstGeom prst="rect">
              <a:avLst/>
            </a:prstGeom>
          </p:spPr>
          <p:txBody>
            <a:bodyPr wrap="square">
              <a:spAutoFit/>
            </a:bodyPr>
            <a:lstStyle/>
            <a:p>
              <a:pPr lvl="0" algn="r" defTabSz="914400">
                <a:buClr>
                  <a:srgbClr val="F07F09"/>
                </a:buClr>
                <a:buSzPct val="85000"/>
              </a:pPr>
              <a:r>
                <a:rPr lang="sr-Latn-RS" sz="800" b="1" dirty="0">
                  <a:solidFill>
                    <a:srgbClr val="000099"/>
                  </a:solidFill>
                  <a:latin typeface="Candara" panose="020E0502030303020204" pitchFamily="34" charset="0"/>
                </a:rPr>
                <a:t>ČETVRTI NAUČNI SIMPOZIJUM SAVEZA FARMACEUTSKIH UDRUŽENJA SRBIJE</a:t>
              </a:r>
            </a:p>
            <a:p>
              <a:pPr lvl="0" algn="r" defTabSz="914400">
                <a:buClr>
                  <a:srgbClr val="F07F09"/>
                </a:buClr>
                <a:buSzPct val="85000"/>
              </a:pPr>
              <a:r>
                <a:rPr lang="sr-Latn-RS" sz="800" dirty="0">
                  <a:solidFill>
                    <a:srgbClr val="000099"/>
                  </a:solidFill>
                  <a:latin typeface="Candara" panose="020E0502030303020204" pitchFamily="34" charset="0"/>
                </a:rPr>
                <a:t>sa međunarodnim učešćem</a:t>
              </a:r>
            </a:p>
          </p:txBody>
        </p:sp>
        <p:sp>
          <p:nvSpPr>
            <p:cNvPr id="5" name="Rectangle 4">
              <a:extLst>
                <a:ext uri="{FF2B5EF4-FFF2-40B4-BE49-F238E27FC236}">
                  <a16:creationId xmlns:a16="http://schemas.microsoft.com/office/drawing/2014/main" id="{EBB0A7D6-CCF2-958B-C3C0-D53DD7CC14FD}"/>
                </a:ext>
              </a:extLst>
            </p:cNvPr>
            <p:cNvSpPr/>
            <p:nvPr/>
          </p:nvSpPr>
          <p:spPr>
            <a:xfrm>
              <a:off x="3408511" y="421561"/>
              <a:ext cx="1728192" cy="584775"/>
            </a:xfrm>
            <a:prstGeom prst="rect">
              <a:avLst/>
            </a:prstGeom>
          </p:spPr>
          <p:txBody>
            <a:bodyPr wrap="square">
              <a:spAutoFit/>
            </a:bodyPr>
            <a:lstStyle/>
            <a:p>
              <a:pPr lvl="0" defTabSz="914400">
                <a:buClr>
                  <a:srgbClr val="F07F09"/>
                </a:buClr>
                <a:buSzPct val="85000"/>
              </a:pPr>
              <a:r>
                <a:rPr lang="sr-Latn-RS" sz="800" b="1" dirty="0">
                  <a:solidFill>
                    <a:srgbClr val="000099"/>
                  </a:solidFill>
                  <a:latin typeface="Candara" panose="020E0502030303020204" pitchFamily="34" charset="0"/>
                </a:rPr>
                <a:t>4th SCIENTIFIC SYMPOSIUM OF THE PHARMACEUTIAL ASSOCCIATION OF SERBIA</a:t>
              </a:r>
            </a:p>
            <a:p>
              <a:pPr lvl="0" defTabSz="914400">
                <a:buClr>
                  <a:srgbClr val="F07F09"/>
                </a:buClr>
                <a:buSzPct val="85000"/>
              </a:pPr>
              <a:r>
                <a:rPr lang="sr-Latn-RS" sz="800" dirty="0" err="1">
                  <a:solidFill>
                    <a:srgbClr val="000099"/>
                  </a:solidFill>
                  <a:latin typeface="Candara" panose="020E0502030303020204" pitchFamily="34" charset="0"/>
                </a:rPr>
                <a:t>with</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international</a:t>
              </a:r>
              <a:r>
                <a:rPr lang="sr-Latn-RS" sz="800" dirty="0">
                  <a:solidFill>
                    <a:srgbClr val="000099"/>
                  </a:solidFill>
                  <a:latin typeface="Candara" panose="020E0502030303020204" pitchFamily="34" charset="0"/>
                </a:rPr>
                <a:t> </a:t>
              </a:r>
              <a:r>
                <a:rPr lang="sr-Latn-RS" sz="800" dirty="0" err="1">
                  <a:solidFill>
                    <a:srgbClr val="000099"/>
                  </a:solidFill>
                  <a:latin typeface="Candara" panose="020E0502030303020204" pitchFamily="34" charset="0"/>
                </a:rPr>
                <a:t>participation</a:t>
              </a:r>
              <a:endParaRPr lang="sr-Latn-RS" sz="800" dirty="0">
                <a:solidFill>
                  <a:srgbClr val="000099"/>
                </a:solidFill>
                <a:latin typeface="Candara" panose="020E0502030303020204" pitchFamily="34" charset="0"/>
              </a:endParaRPr>
            </a:p>
          </p:txBody>
        </p:sp>
        <p:pic>
          <p:nvPicPr>
            <p:cNvPr id="6" name="Picture 2">
              <a:extLst>
                <a:ext uri="{FF2B5EF4-FFF2-40B4-BE49-F238E27FC236}">
                  <a16:creationId xmlns:a16="http://schemas.microsoft.com/office/drawing/2014/main" id="{319FA66D-EB8D-65D7-E157-E5E2F74CE7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1945"/>
            <a:stretch/>
          </p:blipFill>
          <p:spPr bwMode="auto">
            <a:xfrm>
              <a:off x="1968351" y="416223"/>
              <a:ext cx="1437618"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38636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1565</TotalTime>
  <Words>2141</Words>
  <Application>Microsoft Office PowerPoint</Application>
  <PresentationFormat>B5 (ISO) Paper (176x250 mm)</PresentationFormat>
  <Paragraphs>252</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Candara</vt:lpstr>
      <vt:lpstr>Times New Roman</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Univerzitet u Beogradu - Farmaceutski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DRUGI NAUČNI SIMPOZIJUM SAVEZA FARMACEUTSKIH UDRUŽENJA SRBIJE sa međunarodnim učešćem Farmacija i priroda - kompleksne relacije i međusobni uticaji   2nd SCIENTIFIC SYMPOSIUM OF THE PHARMACEUTICAL ASSOCIATION OF SERBIA  with international participation Pharmacy and the Nature - complex relationships and mutual impacts</dc:title>
  <dc:creator>Farmaceutska tehnologija</dc:creator>
  <cp:lastModifiedBy>Marija Rašević</cp:lastModifiedBy>
  <cp:revision>75</cp:revision>
  <cp:lastPrinted>2025-09-07T22:04:43Z</cp:lastPrinted>
  <dcterms:created xsi:type="dcterms:W3CDTF">2021-06-29T00:13:39Z</dcterms:created>
  <dcterms:modified xsi:type="dcterms:W3CDTF">2025-09-10T07:37:35Z</dcterms:modified>
</cp:coreProperties>
</file>